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66" r:id="rId4"/>
    <p:sldId id="267" r:id="rId5"/>
    <p:sldId id="268" r:id="rId6"/>
    <p:sldId id="269" r:id="rId7"/>
    <p:sldId id="270" r:id="rId8"/>
    <p:sldId id="27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4E4"/>
    <a:srgbClr val="D8D6D7"/>
    <a:srgbClr val="CCF0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80065" autoAdjust="0"/>
  </p:normalViewPr>
  <p:slideViewPr>
    <p:cSldViewPr snapToGrid="0">
      <p:cViewPr varScale="1">
        <p:scale>
          <a:sx n="57" d="100"/>
          <a:sy n="57" d="100"/>
        </p:scale>
        <p:origin x="12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6429F-D2FB-479A-8D71-D2A531021F72}" type="datetimeFigureOut">
              <a:rPr lang="en-US" smtClean="0"/>
              <a:t>6/1/2016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42BC2-B400-4C55-B5C4-443B0BD93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14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SAT</a:t>
            </a:r>
            <a:r>
              <a:rPr lang="en-US" baseline="0" dirty="0" smtClean="0"/>
              <a:t> ACT logo from OU news bureau http://www.ounewsbureau.com/?p=8067</a:t>
            </a:r>
          </a:p>
          <a:p>
            <a:r>
              <a:rPr lang="en-US" baseline="0" dirty="0" smtClean="0"/>
              <a:t>Writing image from Jeffrey James </a:t>
            </a:r>
            <a:r>
              <a:rPr lang="en-US" baseline="0" dirty="0" err="1" smtClean="0"/>
              <a:t>Pacres</a:t>
            </a:r>
            <a:r>
              <a:rPr lang="en-US" baseline="0" dirty="0" smtClean="0"/>
              <a:t> Flickr.com</a:t>
            </a:r>
          </a:p>
          <a:p>
            <a:r>
              <a:rPr lang="en-US" baseline="0" dirty="0" smtClean="0"/>
              <a:t>FSA logo from Lake Country Public schools: http://www.lake.k12.fl.us/cms/lib05/FL01000799/Centricity/Domain/8716/FSA.JPG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42BC2-B400-4C55-B5C4-443B0BD930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08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</a:t>
            </a:r>
            <a:r>
              <a:rPr lang="en-US" baseline="0" dirty="0" smtClean="0"/>
              <a:t> from flickr.com user Toby Bradbury. I cropped this image in Photoshop, added the text overlay, changed the brightness and saturation of the photo so that it would tie in with my text boxes somewhat. I used the masking properties on one layer to reveal the original pancake color in order to make it stand out. I used a border on it from </a:t>
            </a:r>
            <a:r>
              <a:rPr lang="en-US" baseline="0" dirty="0" err="1" smtClean="0"/>
              <a:t>Powerpoint</a:t>
            </a:r>
            <a:r>
              <a:rPr lang="en-US" baseline="0" dirty="0" smtClean="0"/>
              <a:t> to round the edges so that it would match the other boxes.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42BC2-B400-4C55-B5C4-443B0BD930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81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took this picture myself and</a:t>
            </a:r>
            <a:r>
              <a:rPr lang="en-US" baseline="0" dirty="0" smtClean="0"/>
              <a:t> edited it in Photoshop using layers to create a transparent layer..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42BC2-B400-4C55-B5C4-443B0BD930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38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created this diagram in the </a:t>
            </a:r>
            <a:r>
              <a:rPr lang="en-US" dirty="0" err="1" smtClean="0"/>
              <a:t>SmartNotebook</a:t>
            </a:r>
            <a:r>
              <a:rPr lang="en-US" dirty="0" smtClean="0"/>
              <a:t> software at my school (Smartboard), exported it as a pdf, using</a:t>
            </a:r>
            <a:r>
              <a:rPr lang="en-US" baseline="0" dirty="0" smtClean="0"/>
              <a:t> Snipping tool to turn it into a JPEG, cropped it, and edited some of the text in Photoshop.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42BC2-B400-4C55-B5C4-443B0BD930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35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image is from Pixabay.com user </a:t>
            </a:r>
            <a:r>
              <a:rPr lang="en-US" dirty="0" err="1" smtClean="0"/>
              <a:t>Upsplash</a:t>
            </a:r>
            <a:r>
              <a:rPr lang="en-US" dirty="0" smtClean="0"/>
              <a:t>. I</a:t>
            </a:r>
            <a:r>
              <a:rPr lang="en-US" baseline="0" dirty="0" smtClean="0"/>
              <a:t> cropped it, changed the “curve” on it in Photoshop so the sky would darken a bit, and added the text overlay.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42BC2-B400-4C55-B5C4-443B0BD930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80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762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544417"/>
            <a:ext cx="9144000" cy="27133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7BC71-A8DF-46BF-BB87-6074580A7392}" type="datetimeFigureOut">
              <a:rPr lang="en-US" smtClean="0"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555-C30E-4E2B-B4B2-CD05ABE6F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72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7BC71-A8DF-46BF-BB87-6074580A7392}" type="datetimeFigureOut">
              <a:rPr lang="en-US" smtClean="0"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555-C30E-4E2B-B4B2-CD05ABE6F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15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7BC71-A8DF-46BF-BB87-6074580A7392}" type="datetimeFigureOut">
              <a:rPr lang="en-US" smtClean="0"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555-C30E-4E2B-B4B2-CD05ABE6F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11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7BC71-A8DF-46BF-BB87-6074580A7392}" type="datetimeFigureOut">
              <a:rPr lang="en-US" smtClean="0"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555-C30E-4E2B-B4B2-CD05ABE6F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53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7BC71-A8DF-46BF-BB87-6074580A7392}" type="datetimeFigureOut">
              <a:rPr lang="en-US" smtClean="0"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555-C30E-4E2B-B4B2-CD05ABE6F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89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7BC71-A8DF-46BF-BB87-6074580A7392}" type="datetimeFigureOut">
              <a:rPr lang="en-US" smtClean="0"/>
              <a:t>6/1/2016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555-C30E-4E2B-B4B2-CD05ABE6F6BF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852452" y="6356350"/>
            <a:ext cx="1868557" cy="365125"/>
            <a:chOff x="8852452" y="6356350"/>
            <a:chExt cx="1868557" cy="365125"/>
          </a:xfrm>
        </p:grpSpPr>
        <p:sp>
          <p:nvSpPr>
            <p:cNvPr id="8" name="Action Button: Back or Previous 7">
              <a:hlinkClick r:id="" action="ppaction://hlinkshowjump?jump=previousslide" highlightClick="1"/>
            </p:cNvPr>
            <p:cNvSpPr/>
            <p:nvPr userDrawn="1"/>
          </p:nvSpPr>
          <p:spPr>
            <a:xfrm>
              <a:off x="8852452" y="6356350"/>
              <a:ext cx="516835" cy="365125"/>
            </a:xfrm>
            <a:prstGeom prst="actionButtonBackPrevious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ction Button: Forward or Next 8">
              <a:hlinkClick r:id="" action="ppaction://hlinkshowjump?jump=nextslide" highlightClick="1"/>
            </p:cNvPr>
            <p:cNvSpPr/>
            <p:nvPr userDrawn="1"/>
          </p:nvSpPr>
          <p:spPr>
            <a:xfrm>
              <a:off x="10177670" y="6356350"/>
              <a:ext cx="543339" cy="365125"/>
            </a:xfrm>
            <a:prstGeom prst="actionButtonForwardNex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9526657" y="6400412"/>
              <a:ext cx="9806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hlinkClick r:id="rId2" action="ppaction://hlinksldjump"/>
                </a:rPr>
                <a:t>home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00427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7BC71-A8DF-46BF-BB87-6074580A7392}" type="datetimeFigureOut">
              <a:rPr lang="en-US" smtClean="0"/>
              <a:t>6/1/2016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555-C30E-4E2B-B4B2-CD05ABE6F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68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7BC71-A8DF-46BF-BB87-6074580A7392}" type="datetimeFigureOut">
              <a:rPr lang="en-US" smtClean="0"/>
              <a:t>6/1/2016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555-C30E-4E2B-B4B2-CD05ABE6F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39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7BC71-A8DF-46BF-BB87-6074580A7392}" type="datetimeFigureOut">
              <a:rPr lang="en-US" smtClean="0"/>
              <a:t>6/2/2016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555-C30E-4E2B-B4B2-CD05ABE6F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0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7BC71-A8DF-46BF-BB87-6074580A7392}" type="datetimeFigureOut">
              <a:rPr lang="en-US" smtClean="0"/>
              <a:t>6/1/2016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555-C30E-4E2B-B4B2-CD05ABE6F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6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7BC71-A8DF-46BF-BB87-6074580A7392}" type="datetimeFigureOut">
              <a:rPr lang="en-US" smtClean="0"/>
              <a:t>6/1/2016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A555-C30E-4E2B-B4B2-CD05ABE6F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85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7BC71-A8DF-46BF-BB87-6074580A7392}" type="datetimeFigureOut">
              <a:rPr lang="en-US" smtClean="0"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0A555-C30E-4E2B-B4B2-CD05ABE6F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2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1.xml"/><Relationship Id="rId7" Type="http://schemas.openxmlformats.org/officeDocument/2006/relationships/slide" Target="slide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slide" Target="slide5.xml"/><Relationship Id="rId11" Type="http://schemas.openxmlformats.org/officeDocument/2006/relationships/image" Target="../media/image4.png"/><Relationship Id="rId5" Type="http://schemas.openxmlformats.org/officeDocument/2006/relationships/slide" Target="slide4.xml"/><Relationship Id="rId10" Type="http://schemas.openxmlformats.org/officeDocument/2006/relationships/slide" Target="slide1.xml"/><Relationship Id="rId4" Type="http://schemas.openxmlformats.org/officeDocument/2006/relationships/slide" Target="slide3.xml"/><Relationship Id="rId9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5.ti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6.gi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7.m4a"/><Relationship Id="rId7" Type="http://schemas.openxmlformats.org/officeDocument/2006/relationships/hyperlink" Target="Outline%20and%20essay%20structure%20(2).pdf" TargetMode="External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7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lindsey.phillips@ocps.net?subject=Question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Outline.docx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://rhartshorne.com/summer-2016/lphillips/index.html" TargetMode="External"/><Relationship Id="rId5" Type="http://schemas.openxmlformats.org/officeDocument/2006/relationships/hyperlink" Target="http://www.fsassessments.org/resources/" TargetMode="External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8228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Writing: How to answer a prompt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004646"/>
            <a:ext cx="9144000" cy="406790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068" y="2001400"/>
            <a:ext cx="7219302" cy="4074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172" y="3914917"/>
            <a:ext cx="3381828" cy="2434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958242"/>
            <a:ext cx="4762500" cy="1597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15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32"/>
    </mc:Choice>
    <mc:Fallback>
      <p:transition spd="slow" advTm="49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60364"/>
            <a:ext cx="9144000" cy="88228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Overview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557867"/>
            <a:ext cx="9144000" cy="369993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hlinkClick r:id="rId4" action="ppaction://hlinksldjump"/>
              </a:rPr>
              <a:t>Step 1: Analyze the prompt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>
                <a:hlinkClick r:id="rId5" action="ppaction://hlinksldjump"/>
              </a:rPr>
              <a:t>Step 2: Flip the question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>
                <a:hlinkClick r:id="rId6" action="ppaction://hlinksldjump"/>
              </a:rPr>
              <a:t>Step 3: Answer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>
                <a:hlinkClick r:id="rId7" action="ppaction://hlinksldjump"/>
              </a:rPr>
              <a:t>Step 4: Topic Sentences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>
                <a:hlinkClick r:id="rId8" action="ppaction://hlinksldjump"/>
              </a:rPr>
              <a:t>Step 5: Outline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>
                <a:hlinkClick r:id="rId9" action="ppaction://hlinksldjump"/>
              </a:rPr>
              <a:t>Conclusion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9394319" y="6203950"/>
            <a:ext cx="1868557" cy="365125"/>
            <a:chOff x="8852452" y="6356350"/>
            <a:chExt cx="1868557" cy="365125"/>
          </a:xfrm>
        </p:grpSpPr>
        <p:sp>
          <p:nvSpPr>
            <p:cNvPr id="6" name="Action Button: Back or Previous 5">
              <a:hlinkClick r:id="" action="ppaction://hlinkshowjump?jump=previousslide" highlightClick="1"/>
            </p:cNvPr>
            <p:cNvSpPr/>
            <p:nvPr userDrawn="1"/>
          </p:nvSpPr>
          <p:spPr>
            <a:xfrm>
              <a:off x="8852452" y="6356350"/>
              <a:ext cx="516835" cy="365125"/>
            </a:xfrm>
            <a:prstGeom prst="actionButtonBackPrevious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ction Button: Forward or Next 6">
              <a:hlinkClick r:id="" action="ppaction://hlinkshowjump?jump=nextslide" highlightClick="1"/>
            </p:cNvPr>
            <p:cNvSpPr/>
            <p:nvPr userDrawn="1"/>
          </p:nvSpPr>
          <p:spPr>
            <a:xfrm>
              <a:off x="10177670" y="6356350"/>
              <a:ext cx="543339" cy="365125"/>
            </a:xfrm>
            <a:prstGeom prst="actionButtonForwardNex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 userDrawn="1"/>
          </p:nvSpPr>
          <p:spPr>
            <a:xfrm>
              <a:off x="9526657" y="6400412"/>
              <a:ext cx="9806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hlinkClick r:id="rId10" action="ppaction://hlinksldjump"/>
                </a:rPr>
                <a:t>home</a:t>
              </a:r>
              <a:endParaRPr lang="en-US" sz="1200" dirty="0"/>
            </a:p>
          </p:txBody>
        </p:sp>
      </p:grp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1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6"/>
    </mc:Choice>
    <mc:Fallback>
      <p:transition spd="slow" advTm="23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03504" y="1550522"/>
            <a:ext cx="5562600" cy="3507845"/>
          </a:xfrm>
          <a:prstGeom prst="roundRect">
            <a:avLst/>
          </a:prstGeom>
          <a:solidFill>
            <a:srgbClr val="E4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810768" y="3911507"/>
            <a:ext cx="2101596" cy="46546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847212" y="3269732"/>
            <a:ext cx="2895219" cy="51588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034272" y="3939021"/>
            <a:ext cx="1828800" cy="43795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9034272" y="3401569"/>
            <a:ext cx="804672" cy="384047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Step 1: Analyze the prompt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38200" y="3016251"/>
            <a:ext cx="14112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249424" y="2550787"/>
            <a:ext cx="804672" cy="631325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100578" y="2724598"/>
            <a:ext cx="1409700" cy="327913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94220" y="2743201"/>
            <a:ext cx="950976" cy="658368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4484" y="1821392"/>
            <a:ext cx="5334000" cy="465984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Write an essay in which you explain how conflicts in </a:t>
            </a:r>
            <a:r>
              <a:rPr lang="en-US" i="1" dirty="0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Spiderman </a:t>
            </a:r>
            <a:r>
              <a:rPr lang="en-US" dirty="0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shape</a:t>
            </a:r>
            <a:r>
              <a:rPr lang="en-US" dirty="0" smtClean="0"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 the hero’s decisions. </a:t>
            </a:r>
          </a:p>
          <a:p>
            <a:pPr marL="0" indent="0">
              <a:buNone/>
            </a:pPr>
            <a:endParaRPr lang="en-US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0380" y="1821392"/>
            <a:ext cx="4623816" cy="4300855"/>
          </a:xfrm>
        </p:spPr>
        <p:txBody>
          <a:bodyPr/>
          <a:lstStyle/>
          <a:p>
            <a:r>
              <a:rPr lang="en-US" dirty="0" smtClean="0"/>
              <a:t>Read the prompt.</a:t>
            </a:r>
          </a:p>
          <a:p>
            <a:r>
              <a:rPr lang="en-US" dirty="0" smtClean="0"/>
              <a:t>Underline the “essay” word.</a:t>
            </a:r>
          </a:p>
          <a:p>
            <a:r>
              <a:rPr lang="en-US" dirty="0" smtClean="0"/>
              <a:t>Circle the question word.</a:t>
            </a:r>
          </a:p>
          <a:p>
            <a:r>
              <a:rPr lang="en-US" dirty="0" smtClean="0"/>
              <a:t>Highlight the </a:t>
            </a:r>
            <a:r>
              <a:rPr lang="en-US" dirty="0"/>
              <a:t>topic</a:t>
            </a:r>
            <a:r>
              <a:rPr lang="en-US" dirty="0" smtClean="0"/>
              <a:t> word.</a:t>
            </a:r>
          </a:p>
          <a:p>
            <a:r>
              <a:rPr lang="en-US" dirty="0" smtClean="0"/>
              <a:t>Highlight the central idea.</a:t>
            </a:r>
          </a:p>
          <a:p>
            <a:endParaRPr lang="en-US" dirty="0"/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42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457"/>
    </mc:Choice>
    <mc:Fallback>
      <p:transition spd="slow" advTm="159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 animBg="1"/>
      <p:bldP spid="14" grpId="0" animBg="1"/>
      <p:bldP spid="13" grpId="0" animBg="1"/>
      <p:bldP spid="11" grpId="0" animBg="1"/>
      <p:bldP spid="9" grpId="0" animBg="1"/>
      <p:bldP spid="12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/>
          <p:cNvSpPr txBox="1">
            <a:spLocks/>
          </p:cNvSpPr>
          <p:nvPr/>
        </p:nvSpPr>
        <p:spPr>
          <a:xfrm>
            <a:off x="711793" y="1090640"/>
            <a:ext cx="5989912" cy="1641167"/>
          </a:xfrm>
          <a:prstGeom prst="roundRect">
            <a:avLst/>
          </a:prstGeom>
          <a:solidFill>
            <a:srgbClr val="E4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chemeClr val="tx1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Write an essay in which you explain how conflicts in </a:t>
            </a:r>
            <a:r>
              <a:rPr lang="en-US" sz="2400" i="1" dirty="0" smtClean="0">
                <a:solidFill>
                  <a:schemeClr val="tx1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Spiderman </a:t>
            </a:r>
            <a:r>
              <a:rPr lang="en-US" sz="2400" dirty="0" smtClean="0">
                <a:solidFill>
                  <a:schemeClr val="tx1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shape the hero’s decisions</a:t>
            </a:r>
            <a:endParaRPr lang="en-US" sz="2400" dirty="0">
              <a:solidFill>
                <a:schemeClr val="tx1"/>
              </a:solidFill>
              <a:latin typeface="Kozuka Mincho Pro H" panose="02020A00000000000000" pitchFamily="18" charset="-128"/>
              <a:ea typeface="Kozuka Mincho Pro H" panose="02020A00000000000000" pitchFamily="18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792" y="84932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Step 2: Flip the question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19229" y="1090640"/>
            <a:ext cx="3581400" cy="4766468"/>
          </a:xfrm>
        </p:spPr>
        <p:txBody>
          <a:bodyPr/>
          <a:lstStyle/>
          <a:p>
            <a:r>
              <a:rPr lang="en-US" dirty="0" smtClean="0"/>
              <a:t>Look at the question word.</a:t>
            </a:r>
          </a:p>
          <a:p>
            <a:r>
              <a:rPr lang="en-US" dirty="0" smtClean="0"/>
              <a:t>Flip the question to a sentence.</a:t>
            </a:r>
          </a:p>
          <a:p>
            <a:r>
              <a:rPr lang="en-US" dirty="0" smtClean="0"/>
              <a:t>Leave 2-3 blanks.</a:t>
            </a:r>
          </a:p>
          <a:p>
            <a:r>
              <a:rPr lang="en-US" dirty="0" smtClean="0"/>
              <a:t>The blanks will be main ideas later.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49" y="2256557"/>
            <a:ext cx="2646341" cy="2434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287526" y="4674913"/>
            <a:ext cx="6688074" cy="1490133"/>
          </a:xfrm>
          <a:prstGeom prst="roundRect">
            <a:avLst/>
          </a:prstGeom>
          <a:solidFill>
            <a:srgbClr val="E4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The conflicts in </a:t>
            </a:r>
            <a:r>
              <a:rPr lang="en-US" sz="2400" i="1" dirty="0" smtClean="0">
                <a:solidFill>
                  <a:schemeClr val="tx1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Spiderman </a:t>
            </a:r>
            <a:r>
              <a:rPr lang="en-US" sz="2400" dirty="0" smtClean="0">
                <a:solidFill>
                  <a:schemeClr val="tx1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shaped Peter Parker’s decisions by __________and ____________.</a:t>
            </a:r>
            <a:endParaRPr lang="en-US" sz="2400" dirty="0">
              <a:solidFill>
                <a:schemeClr val="tx1"/>
              </a:solidFill>
              <a:latin typeface="Kozuka Mincho Pro H" panose="02020A00000000000000" pitchFamily="18" charset="-128"/>
              <a:ea typeface="Kozuka Mincho Pro H" panose="02020A00000000000000" pitchFamily="18" charset="-128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6137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24"/>
    </mc:Choice>
    <mc:Fallback>
      <p:transition spd="slow" advTm="60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  <p:bldP spid="6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3: Answer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7200" y="1168400"/>
            <a:ext cx="4546600" cy="5008563"/>
          </a:xfrm>
        </p:spPr>
        <p:txBody>
          <a:bodyPr>
            <a:normAutofit/>
          </a:bodyPr>
          <a:lstStyle/>
          <a:p>
            <a:r>
              <a:rPr lang="en-US" dirty="0" smtClean="0"/>
              <a:t>Research your answers.</a:t>
            </a:r>
          </a:p>
          <a:p>
            <a:pPr lvl="1"/>
            <a:r>
              <a:rPr lang="en-US" dirty="0" smtClean="0"/>
              <a:t>Look in provided articles.</a:t>
            </a:r>
          </a:p>
          <a:p>
            <a:pPr lvl="1"/>
            <a:r>
              <a:rPr lang="en-US" dirty="0" smtClean="0"/>
              <a:t>Use your own ideas (sometimes).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Fill in the blanks</a:t>
            </a:r>
          </a:p>
          <a:p>
            <a:r>
              <a:rPr lang="en-US" dirty="0" smtClean="0"/>
              <a:t>This sentence is your thesis!</a:t>
            </a:r>
          </a:p>
          <a:p>
            <a:r>
              <a:rPr lang="en-US" dirty="0" smtClean="0"/>
              <a:t>Last sentence of first paragraph.</a:t>
            </a:r>
          </a:p>
          <a:p>
            <a:r>
              <a:rPr lang="en-US" dirty="0" smtClean="0"/>
              <a:t>All other paragraphs explain it.</a:t>
            </a:r>
            <a:endParaRPr lang="en-US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762000" y="4385733"/>
            <a:ext cx="5494867" cy="1791230"/>
          </a:xfrm>
          <a:prstGeom prst="roundRect">
            <a:avLst/>
          </a:prstGeom>
          <a:solidFill>
            <a:srgbClr val="E4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chemeClr val="tx1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The conflicts in </a:t>
            </a:r>
            <a:r>
              <a:rPr lang="en-US" sz="2400" i="1" dirty="0" smtClean="0">
                <a:solidFill>
                  <a:schemeClr val="tx1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Spiderman </a:t>
            </a:r>
            <a:r>
              <a:rPr lang="en-US" sz="2400" dirty="0" smtClean="0">
                <a:solidFill>
                  <a:schemeClr val="tx1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shaped Peter Parker’s decisions by </a:t>
            </a:r>
            <a:r>
              <a:rPr lang="en-US" sz="2400" u="sng" dirty="0" smtClean="0">
                <a:solidFill>
                  <a:srgbClr val="FF000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making him take responsibly</a:t>
            </a:r>
            <a:r>
              <a:rPr lang="en-US" sz="2400" dirty="0" smtClean="0">
                <a:solidFill>
                  <a:schemeClr val="tx1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 and </a:t>
            </a:r>
            <a:r>
              <a:rPr lang="en-US" sz="2400" u="sng" dirty="0" smtClean="0">
                <a:solidFill>
                  <a:srgbClr val="FF000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causing him to take action against villains.</a:t>
            </a:r>
            <a:endParaRPr lang="en-US" sz="2400" u="sng" dirty="0">
              <a:solidFill>
                <a:srgbClr val="FF0000"/>
              </a:solidFill>
              <a:latin typeface="Kozuka Mincho Pro H" panose="02020A00000000000000" pitchFamily="18" charset="-128"/>
              <a:ea typeface="Kozuka Mincho Pro H" panose="02020A00000000000000" pitchFamily="18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26" y="741136"/>
            <a:ext cx="3115734" cy="30761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91226" y="3842462"/>
            <a:ext cx="558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The FSA test has 2-3 articles or graphs for a prompt</a:t>
            </a:r>
            <a:endParaRPr lang="en-US" sz="1100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254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220"/>
    </mc:Choice>
    <mc:Fallback>
      <p:transition spd="slow" advTm="121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4: Topic Sentences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5733" y="1325563"/>
            <a:ext cx="3158066" cy="4851399"/>
          </a:xfrm>
        </p:spPr>
        <p:txBody>
          <a:bodyPr/>
          <a:lstStyle/>
          <a:p>
            <a:r>
              <a:rPr lang="en-US" dirty="0" smtClean="0"/>
              <a:t>Look at the ideas in the blanks.</a:t>
            </a:r>
          </a:p>
          <a:p>
            <a:r>
              <a:rPr lang="en-US" dirty="0" smtClean="0"/>
              <a:t>They are main ideas for other paragraphs.</a:t>
            </a:r>
          </a:p>
          <a:p>
            <a:r>
              <a:rPr lang="en-US" dirty="0" smtClean="0"/>
              <a:t>Each one = topic sentence.</a:t>
            </a:r>
          </a:p>
          <a:p>
            <a:r>
              <a:rPr lang="en-US" dirty="0" smtClean="0"/>
              <a:t>Each one = first sentence of body paragraph.</a:t>
            </a:r>
            <a:endParaRPr lang="en-US" dirty="0"/>
          </a:p>
        </p:txBody>
      </p:sp>
      <p:sp>
        <p:nvSpPr>
          <p:cNvPr id="5" name="Content Placeholder 5"/>
          <p:cNvSpPr>
            <a:spLocks noGrp="1"/>
          </p:cNvSpPr>
          <p:nvPr>
            <p:ph sz="half" idx="1"/>
          </p:nvPr>
        </p:nvSpPr>
        <p:spPr>
          <a:xfrm>
            <a:off x="1100667" y="1370026"/>
            <a:ext cx="6756400" cy="1344655"/>
          </a:xfrm>
          <a:prstGeom prst="roundRect">
            <a:avLst/>
          </a:prstGeom>
          <a:solidFill>
            <a:srgbClr val="E4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 smtClean="0">
                <a:solidFill>
                  <a:schemeClr val="tx1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The conflicts in </a:t>
            </a:r>
            <a:r>
              <a:rPr lang="en-US" sz="1800" i="1" dirty="0" smtClean="0">
                <a:solidFill>
                  <a:schemeClr val="tx1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Spiderman </a:t>
            </a:r>
            <a:r>
              <a:rPr lang="en-US" sz="1800" dirty="0" smtClean="0">
                <a:solidFill>
                  <a:schemeClr val="tx1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shaped Peter Parker’s decisions by </a:t>
            </a:r>
            <a:r>
              <a:rPr lang="en-US" sz="1800" u="sng" dirty="0" smtClean="0">
                <a:solidFill>
                  <a:srgbClr val="FF000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making him take responsibly</a:t>
            </a:r>
            <a:r>
              <a:rPr lang="en-US" sz="1800" dirty="0" smtClean="0">
                <a:solidFill>
                  <a:schemeClr val="tx1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 and </a:t>
            </a:r>
            <a:r>
              <a:rPr lang="en-US" sz="1800" u="sng" dirty="0" smtClean="0">
                <a:solidFill>
                  <a:srgbClr val="FF000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causing him to take action against villains.</a:t>
            </a:r>
            <a:endParaRPr lang="en-US" sz="1800" u="sng" dirty="0">
              <a:solidFill>
                <a:srgbClr val="FF0000"/>
              </a:solidFill>
              <a:latin typeface="Kozuka Mincho Pro H" panose="02020A00000000000000" pitchFamily="18" charset="-128"/>
              <a:ea typeface="Kozuka Mincho Pro H" panose="02020A00000000000000" pitchFamily="18" charset="-128"/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100667" y="3319999"/>
            <a:ext cx="6756400" cy="938767"/>
          </a:xfrm>
          <a:prstGeom prst="roundRect">
            <a:avLst/>
          </a:prstGeom>
          <a:solidFill>
            <a:srgbClr val="E4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FF000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C</a:t>
            </a:r>
            <a:r>
              <a:rPr lang="en-US" sz="1800" dirty="0" smtClean="0">
                <a:solidFill>
                  <a:srgbClr val="FF000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onflicts early in the story make Peter take responsibly</a:t>
            </a:r>
            <a:r>
              <a:rPr lang="en-US" sz="1800" dirty="0" smtClean="0">
                <a:solidFill>
                  <a:schemeClr val="tx1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for everything that happens...</a:t>
            </a:r>
            <a:endParaRPr lang="en-US" sz="1800" dirty="0">
              <a:solidFill>
                <a:srgbClr val="FF0000"/>
              </a:solidFill>
              <a:latin typeface="Kozuka Mincho Pro H" panose="02020A00000000000000" pitchFamily="18" charset="-128"/>
              <a:ea typeface="Kozuka Mincho Pro H" panose="02020A00000000000000" pitchFamily="18" charset="-128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100667" y="4930763"/>
            <a:ext cx="6756400" cy="1241421"/>
          </a:xfrm>
          <a:prstGeom prst="roundRect">
            <a:avLst/>
          </a:prstGeom>
          <a:solidFill>
            <a:srgbClr val="E4E4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rgbClr val="FF000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Conflicts caused by the villains and Peter’s sense of responsibility cause Peter to take action against the </a:t>
            </a:r>
            <a:r>
              <a:rPr lang="en-US" sz="1800" dirty="0" err="1" smtClean="0">
                <a:solidFill>
                  <a:srgbClr val="FF000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villians</a:t>
            </a:r>
            <a:r>
              <a:rPr lang="en-US" sz="1800" dirty="0" smtClean="0">
                <a:solidFill>
                  <a:srgbClr val="FF0000"/>
                </a:solidFill>
                <a:latin typeface="Kozuka Mincho Pro H" panose="02020A00000000000000" pitchFamily="18" charset="-128"/>
                <a:ea typeface="Kozuka Mincho Pro H" panose="02020A00000000000000" pitchFamily="18" charset="-128"/>
              </a:rPr>
              <a:t>.</a:t>
            </a:r>
            <a:endParaRPr lang="en-US" sz="1800" dirty="0">
              <a:solidFill>
                <a:srgbClr val="FF0000"/>
              </a:solidFill>
              <a:latin typeface="Kozuka Mincho Pro H" panose="02020A00000000000000" pitchFamily="18" charset="-128"/>
              <a:ea typeface="Kozuka Mincho Pro H" panose="02020A00000000000000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7049" y="931534"/>
            <a:ext cx="331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Introduction: 1</a:t>
            </a:r>
            <a:r>
              <a:rPr lang="en-US" baseline="30000" dirty="0" smtClean="0"/>
              <a:t>st</a:t>
            </a:r>
            <a:r>
              <a:rPr lang="en-US" dirty="0" smtClean="0"/>
              <a:t> paragraph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7049" y="2930297"/>
            <a:ext cx="2060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Body</a:t>
            </a:r>
            <a:r>
              <a:rPr lang="en-US" dirty="0" smtClean="0"/>
              <a:t>: </a:t>
            </a: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paragraph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7049" y="4559728"/>
            <a:ext cx="2030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Body</a:t>
            </a:r>
            <a:r>
              <a:rPr lang="en-US" dirty="0" smtClean="0"/>
              <a:t>: 3</a:t>
            </a:r>
            <a:r>
              <a:rPr lang="en-US" baseline="30000" dirty="0" smtClean="0"/>
              <a:t>rd</a:t>
            </a:r>
            <a:r>
              <a:rPr lang="en-US" dirty="0" smtClean="0"/>
              <a:t> paragraph</a:t>
            </a:r>
            <a:endParaRPr lang="en-US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1791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128"/>
    </mc:Choice>
    <mc:Fallback>
      <p:transition spd="slow" advTm="116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5: Outline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19534" y="978091"/>
            <a:ext cx="3158066" cy="48513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Take the thesis and topic sentences.</a:t>
            </a:r>
          </a:p>
          <a:p>
            <a:r>
              <a:rPr lang="en-US" dirty="0" smtClean="0"/>
              <a:t>Use a bubble outline.</a:t>
            </a:r>
          </a:p>
          <a:p>
            <a:r>
              <a:rPr lang="en-US" dirty="0"/>
              <a:t>H</a:t>
            </a:r>
            <a:r>
              <a:rPr lang="en-US" dirty="0" smtClean="0"/>
              <a:t>elps with ideas.</a:t>
            </a:r>
          </a:p>
          <a:p>
            <a:r>
              <a:rPr lang="en-US" dirty="0"/>
              <a:t>O</a:t>
            </a:r>
            <a:r>
              <a:rPr lang="en-US" dirty="0" smtClean="0"/>
              <a:t>rganizes writing.</a:t>
            </a:r>
          </a:p>
          <a:p>
            <a:r>
              <a:rPr lang="en-US" dirty="0" smtClean="0"/>
              <a:t>No underdeveloped ideas.</a:t>
            </a:r>
          </a:p>
          <a:p>
            <a:r>
              <a:rPr lang="en-US" dirty="0" smtClean="0"/>
              <a:t>No rambling.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94" y="978091"/>
            <a:ext cx="7293505" cy="52236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3086101" y="6096000"/>
            <a:ext cx="4910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hlinkClick r:id="rId7" action="ppaction://hlinkfile"/>
            </a:endParaRPr>
          </a:p>
          <a:p>
            <a:r>
              <a:rPr lang="en-US" sz="1200" dirty="0" smtClean="0"/>
              <a:t>The relationship between the outline and the essay.</a:t>
            </a:r>
            <a:r>
              <a:rPr lang="en-US" sz="1200" dirty="0"/>
              <a:t> </a:t>
            </a:r>
            <a:r>
              <a:rPr lang="en-US" sz="1200" dirty="0" smtClean="0">
                <a:hlinkClick r:id="rId7" action="ppaction://hlinkfile"/>
              </a:rPr>
              <a:t>Download</a:t>
            </a:r>
            <a:r>
              <a:rPr lang="en-US" sz="1200" dirty="0" smtClean="0"/>
              <a:t> it as a pdf. </a:t>
            </a:r>
            <a:endParaRPr lang="en-US" sz="1200" dirty="0"/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989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280"/>
    </mc:Choice>
    <mc:Fallback>
      <p:transition spd="slow" advTm="137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3134" y="1325563"/>
            <a:ext cx="4834465" cy="4851399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Click </a:t>
            </a:r>
            <a:r>
              <a:rPr lang="en-US" dirty="0" smtClean="0">
                <a:hlinkClick r:id="rId5"/>
              </a:rPr>
              <a:t>here</a:t>
            </a:r>
            <a:r>
              <a:rPr lang="en-US" dirty="0" smtClean="0"/>
              <a:t> to learn about the FSA.</a:t>
            </a:r>
          </a:p>
          <a:p>
            <a:pPr marL="514350" indent="-5143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Visit </a:t>
            </a:r>
            <a:r>
              <a:rPr lang="en-US" dirty="0" smtClean="0">
                <a:hlinkClick r:id="rId6"/>
              </a:rPr>
              <a:t>this site</a:t>
            </a:r>
            <a:r>
              <a:rPr lang="en-US" dirty="0" smtClean="0"/>
              <a:t> for more examples of prompts.</a:t>
            </a:r>
          </a:p>
          <a:p>
            <a:pPr marL="514350" indent="-5143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Download the </a:t>
            </a:r>
            <a:r>
              <a:rPr lang="en-US" dirty="0" smtClean="0">
                <a:hlinkClick r:id="rId7" action="ppaction://hlinkfile"/>
              </a:rPr>
              <a:t>bubble outline</a:t>
            </a:r>
            <a:r>
              <a:rPr lang="en-US" dirty="0" smtClean="0"/>
              <a:t>.</a:t>
            </a:r>
          </a:p>
          <a:p>
            <a:pPr marL="514350" indent="-5143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hlinkClick r:id="rId8"/>
              </a:rPr>
              <a:t>Email me</a:t>
            </a:r>
            <a:r>
              <a:rPr lang="en-US" dirty="0" smtClean="0"/>
              <a:t> your with questions.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34" y="1528763"/>
            <a:ext cx="3149399" cy="414157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49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05"/>
    </mc:Choice>
    <mc:Fallback>
      <p:transition spd="slow" advTm="5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6|23.3|34.4|2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|28.3|6.5|18.9|7.4|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1|4|17.4|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|53.1|4.2|2.4|2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5367</TotalTime>
  <Words>605</Words>
  <Application>Microsoft Office PowerPoint</Application>
  <PresentationFormat>Widescreen</PresentationFormat>
  <Paragraphs>71</Paragraphs>
  <Slides>8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Adobe Gothic Std B</vt:lpstr>
      <vt:lpstr>Kozuka Mincho Pro H</vt:lpstr>
      <vt:lpstr>Arial</vt:lpstr>
      <vt:lpstr>Calibri</vt:lpstr>
      <vt:lpstr>Calibri Light</vt:lpstr>
      <vt:lpstr>Office Theme</vt:lpstr>
      <vt:lpstr>Writing: How to answer a prompt</vt:lpstr>
      <vt:lpstr>Overview</vt:lpstr>
      <vt:lpstr>Step 1: Analyze the prompt</vt:lpstr>
      <vt:lpstr>Step 2: Flip the question</vt:lpstr>
      <vt:lpstr>Step 3: Answer</vt:lpstr>
      <vt:lpstr>Step 4: Topic Sentences</vt:lpstr>
      <vt:lpstr>Step 5: Outline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Lindey Phillips</dc:creator>
  <cp:lastModifiedBy>Lindey Phillips</cp:lastModifiedBy>
  <cp:revision>45</cp:revision>
  <dcterms:created xsi:type="dcterms:W3CDTF">2016-06-01T22:38:07Z</dcterms:created>
  <dcterms:modified xsi:type="dcterms:W3CDTF">2016-06-05T16:05:35Z</dcterms:modified>
</cp:coreProperties>
</file>