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Default Extension="wav" ContentType="audio/wav"/>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4"/>
  </p:notesMasterIdLst>
  <p:sldIdLst>
    <p:sldId id="256" r:id="rId2"/>
    <p:sldId id="262" r:id="rId3"/>
    <p:sldId id="259" r:id="rId4"/>
    <p:sldId id="260" r:id="rId5"/>
    <p:sldId id="266" r:id="rId6"/>
    <p:sldId id="263" r:id="rId7"/>
    <p:sldId id="264" r:id="rId8"/>
    <p:sldId id="265" r:id="rId9"/>
    <p:sldId id="258" r:id="rId10"/>
    <p:sldId id="268" r:id="rId11"/>
    <p:sldId id="267" r:id="rId12"/>
    <p:sldId id="26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91" autoAdjust="0"/>
  </p:normalViewPr>
  <p:slideViewPr>
    <p:cSldViewPr>
      <p:cViewPr>
        <p:scale>
          <a:sx n="80" d="100"/>
          <a:sy n="80" d="100"/>
        </p:scale>
        <p:origin x="-21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F1E630-D406-4BC4-870C-0EEA65DBD3CF}" type="datetimeFigureOut">
              <a:rPr lang="en-US" smtClean="0"/>
              <a:pPr/>
              <a:t>6/16/2013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36D96F-CE97-485A-AEFE-EC93E0F265D9}" type="slidenum">
              <a:rPr lang="en-US" smtClean="0"/>
              <a:pPr/>
              <a:t>‹#›</a:t>
            </a:fld>
            <a:endParaRPr lang="en-US"/>
          </a:p>
        </p:txBody>
      </p:sp>
    </p:spTree>
    <p:extLst>
      <p:ext uri="{BB962C8B-B14F-4D97-AF65-F5344CB8AC3E}">
        <p14:creationId xmlns="" xmlns:p14="http://schemas.microsoft.com/office/powerpoint/2010/main" val="2128687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an</a:t>
            </a:r>
            <a:r>
              <a:rPr lang="en-US" baseline="0" dirty="0" smtClean="0"/>
              <a:t> introduction to assistive technology, presented to you by Megan </a:t>
            </a:r>
            <a:r>
              <a:rPr lang="en-US" baseline="0" dirty="0" err="1" smtClean="0"/>
              <a:t>Shipe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136D96F-CE97-485A-AEFE-EC93E0F265D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this presentation </a:t>
            </a:r>
          </a:p>
          <a:p>
            <a:endParaRPr lang="en-US" baseline="0" dirty="0" smtClean="0"/>
          </a:p>
          <a:p>
            <a:r>
              <a:rPr lang="en-US" baseline="0" dirty="0" smtClean="0"/>
              <a:t>We defined what assistive technology was, introduced four levels of assistive technology, and provided a number of online resource catalogs.</a:t>
            </a:r>
          </a:p>
          <a:p>
            <a:endParaRPr lang="en-US" baseline="0" dirty="0" smtClean="0"/>
          </a:p>
          <a:p>
            <a:r>
              <a:rPr lang="en-US" baseline="0" dirty="0" smtClean="0"/>
              <a:t>If you have further questions, comments, or concerns, please feel free to contact</a:t>
            </a:r>
          </a:p>
          <a:p>
            <a:endParaRPr lang="en-US" baseline="0" dirty="0" smtClean="0"/>
          </a:p>
          <a:p>
            <a:r>
              <a:rPr lang="en-US" baseline="0" dirty="0" smtClean="0"/>
              <a:t>Megan </a:t>
            </a:r>
            <a:r>
              <a:rPr lang="en-US" baseline="0" dirty="0" err="1" smtClean="0"/>
              <a:t>Shipe</a:t>
            </a:r>
            <a:r>
              <a:rPr lang="en-US" baseline="0" dirty="0" smtClean="0"/>
              <a:t> at</a:t>
            </a:r>
          </a:p>
          <a:p>
            <a:endParaRPr lang="en-US" baseline="0" dirty="0" smtClean="0"/>
          </a:p>
          <a:p>
            <a:r>
              <a:rPr lang="en-US" baseline="0" dirty="0" smtClean="0"/>
              <a:t>mshipe@knights.ucf.edu</a:t>
            </a:r>
          </a:p>
          <a:p>
            <a:endParaRPr lang="en-US" dirty="0" smtClean="0"/>
          </a:p>
        </p:txBody>
      </p:sp>
      <p:sp>
        <p:nvSpPr>
          <p:cNvPr id="4" name="Slide Number Placeholder 3"/>
          <p:cNvSpPr>
            <a:spLocks noGrp="1"/>
          </p:cNvSpPr>
          <p:nvPr>
            <p:ph type="sldNum" sz="quarter" idx="10"/>
          </p:nvPr>
        </p:nvSpPr>
        <p:spPr/>
        <p:txBody>
          <a:bodyPr/>
          <a:lstStyle/>
          <a:p>
            <a:fld id="{3136D96F-CE97-485A-AEFE-EC93E0F265D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for you I have provided a list of links to resources where information was obtained for this presentation.  </a:t>
            </a:r>
          </a:p>
        </p:txBody>
      </p:sp>
      <p:sp>
        <p:nvSpPr>
          <p:cNvPr id="4" name="Slide Number Placeholder 3"/>
          <p:cNvSpPr>
            <a:spLocks noGrp="1"/>
          </p:cNvSpPr>
          <p:nvPr>
            <p:ph type="sldNum" sz="quarter" idx="10"/>
          </p:nvPr>
        </p:nvSpPr>
        <p:spPr/>
        <p:txBody>
          <a:bodyPr/>
          <a:lstStyle/>
          <a:p>
            <a:fld id="{3136D96F-CE97-485A-AEFE-EC93E0F265D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hope you have gained a new insight into the world of assistive technology, thanks for viewing.</a:t>
            </a:r>
            <a:endParaRPr lang="en-US" dirty="0"/>
          </a:p>
        </p:txBody>
      </p:sp>
      <p:sp>
        <p:nvSpPr>
          <p:cNvPr id="4" name="Slide Number Placeholder 3"/>
          <p:cNvSpPr>
            <a:spLocks noGrp="1"/>
          </p:cNvSpPr>
          <p:nvPr>
            <p:ph type="sldNum" sz="quarter" idx="10"/>
          </p:nvPr>
        </p:nvSpPr>
        <p:spPr/>
        <p:txBody>
          <a:bodyPr/>
          <a:lstStyle/>
          <a:p>
            <a:fld id="{3136D96F-CE97-485A-AEFE-EC93E0F265D9}"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this presentation we will define what assistive technology is,</a:t>
            </a:r>
          </a:p>
          <a:p>
            <a:endParaRPr lang="en-US" baseline="0" dirty="0" smtClean="0"/>
          </a:p>
          <a:p>
            <a:r>
              <a:rPr lang="en-US" baseline="0" dirty="0" smtClean="0"/>
              <a:t>Introduce four levels of assistive technology, including no tech, low tech, middle tech, and high tech,</a:t>
            </a:r>
          </a:p>
          <a:p>
            <a:endParaRPr lang="en-US" baseline="0" dirty="0" smtClean="0"/>
          </a:p>
          <a:p>
            <a:r>
              <a:rPr lang="en-US" baseline="0" dirty="0" smtClean="0"/>
              <a:t>And provide a number of online resource catalogs, so lets get started.</a:t>
            </a:r>
          </a:p>
          <a:p>
            <a:endParaRPr lang="en-US" dirty="0" smtClean="0"/>
          </a:p>
        </p:txBody>
      </p:sp>
      <p:sp>
        <p:nvSpPr>
          <p:cNvPr id="4" name="Slide Number Placeholder 3"/>
          <p:cNvSpPr>
            <a:spLocks noGrp="1"/>
          </p:cNvSpPr>
          <p:nvPr>
            <p:ph type="sldNum" sz="quarter" idx="10"/>
          </p:nvPr>
        </p:nvSpPr>
        <p:spPr/>
        <p:txBody>
          <a:bodyPr/>
          <a:lstStyle/>
          <a:p>
            <a:fld id="{3136D96F-CE97-485A-AEFE-EC93E0F265D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begin by defining Assistive</a:t>
            </a:r>
            <a:r>
              <a:rPr lang="en-US" baseline="0" dirty="0" smtClean="0"/>
              <a:t> Technology.  </a:t>
            </a:r>
          </a:p>
          <a:p>
            <a:endParaRPr lang="en-US" baseline="0" dirty="0" smtClean="0"/>
          </a:p>
          <a:p>
            <a:r>
              <a:rPr lang="en-US" baseline="0" dirty="0" smtClean="0"/>
              <a:t>Assistive Technology, often abbreviated as A-T, is any item, piece of equipment, software or product system that is used to increase, maintain, or improve the functional capabilities of individuals with disabilities.  </a:t>
            </a:r>
          </a:p>
          <a:p>
            <a:endParaRPr lang="en-US" baseline="0" dirty="0" smtClean="0"/>
          </a:p>
          <a:p>
            <a:r>
              <a:rPr lang="en-US" baseline="0" dirty="0" smtClean="0"/>
              <a:t>Different disabilities require different assistive technologies to help people speaking, typing, writing, remembering, pointing, seeing, hearing, learning, walking, and many other areas.</a:t>
            </a:r>
            <a:endParaRPr lang="en-US" dirty="0"/>
          </a:p>
        </p:txBody>
      </p:sp>
      <p:sp>
        <p:nvSpPr>
          <p:cNvPr id="4" name="Slide Number Placeholder 3"/>
          <p:cNvSpPr>
            <a:spLocks noGrp="1"/>
          </p:cNvSpPr>
          <p:nvPr>
            <p:ph type="sldNum" sz="quarter" idx="10"/>
          </p:nvPr>
        </p:nvSpPr>
        <p:spPr/>
        <p:txBody>
          <a:bodyPr/>
          <a:lstStyle/>
          <a:p>
            <a:fld id="{3136D96F-CE97-485A-AEFE-EC93E0F265D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has text overlay</a:t>
            </a:r>
            <a:r>
              <a:rPr lang="en-US" baseline="0" dirty="0" smtClean="0"/>
              <a:t> and has been grouped together as one image.</a:t>
            </a:r>
          </a:p>
          <a:p>
            <a:endParaRPr lang="en-US" dirty="0" smtClean="0"/>
          </a:p>
          <a:p>
            <a:r>
              <a:rPr lang="en-US" dirty="0" smtClean="0"/>
              <a:t>Assistive</a:t>
            </a:r>
            <a:r>
              <a:rPr lang="en-US" baseline="0" dirty="0" smtClean="0"/>
              <a:t> technology can be classified into three levels</a:t>
            </a:r>
          </a:p>
          <a:p>
            <a:endParaRPr lang="en-US" baseline="0" dirty="0" smtClean="0"/>
          </a:p>
          <a:p>
            <a:r>
              <a:rPr lang="en-US" baseline="0" dirty="0" smtClean="0"/>
              <a:t>Low</a:t>
            </a:r>
          </a:p>
          <a:p>
            <a:endParaRPr lang="en-US" baseline="0" dirty="0" smtClean="0"/>
          </a:p>
          <a:p>
            <a:r>
              <a:rPr lang="en-US" baseline="0" dirty="0" smtClean="0"/>
              <a:t>Middle</a:t>
            </a:r>
          </a:p>
          <a:p>
            <a:endParaRPr lang="en-US" baseline="0" dirty="0" smtClean="0"/>
          </a:p>
          <a:p>
            <a:r>
              <a:rPr lang="en-US" baseline="0" dirty="0" smtClean="0"/>
              <a:t>And high.</a:t>
            </a:r>
          </a:p>
          <a:p>
            <a:endParaRPr lang="en-US" baseline="0" dirty="0" smtClean="0"/>
          </a:p>
          <a:p>
            <a:r>
              <a:rPr lang="en-US" baseline="0" dirty="0" smtClean="0"/>
              <a:t>Let’s begin by looking at no tech assistive technology.</a:t>
            </a:r>
          </a:p>
          <a:p>
            <a:r>
              <a:rPr lang="en-US" baseline="0" dirty="0" smtClean="0"/>
              <a:t>-</a:t>
            </a:r>
          </a:p>
          <a:p>
            <a:r>
              <a:rPr lang="en-US" baseline="0" dirty="0" smtClean="0"/>
              <a:t>Now let’s look at low tech assistive technology.</a:t>
            </a:r>
          </a:p>
          <a:p>
            <a:r>
              <a:rPr lang="en-US" baseline="0" dirty="0" smtClean="0"/>
              <a:t>-</a:t>
            </a:r>
          </a:p>
          <a:p>
            <a:r>
              <a:rPr lang="en-US" baseline="0" dirty="0" smtClean="0"/>
              <a:t>Next we have middle tech assistive technology.</a:t>
            </a:r>
          </a:p>
          <a:p>
            <a:r>
              <a:rPr lang="en-US" baseline="0" dirty="0" smtClean="0"/>
              <a:t>-</a:t>
            </a:r>
          </a:p>
          <a:p>
            <a:r>
              <a:rPr lang="en-US" baseline="0" dirty="0" smtClean="0"/>
              <a:t>Lastly, we have high tech assistive technology.</a:t>
            </a:r>
          </a:p>
          <a:p>
            <a:r>
              <a:rPr lang="en-US" baseline="0" dirty="0" smtClean="0"/>
              <a:t>-</a:t>
            </a:r>
          </a:p>
          <a:p>
            <a:r>
              <a:rPr lang="en-US" baseline="0" dirty="0" smtClean="0"/>
              <a:t>Now that we have reviewed each level of assistive technology, let’s look at some websites that provide resources and catalogs for assistive technology.</a:t>
            </a:r>
          </a:p>
        </p:txBody>
      </p:sp>
      <p:sp>
        <p:nvSpPr>
          <p:cNvPr id="4" name="Slide Number Placeholder 3"/>
          <p:cNvSpPr>
            <a:spLocks noGrp="1"/>
          </p:cNvSpPr>
          <p:nvPr>
            <p:ph type="sldNum" sz="quarter" idx="10"/>
          </p:nvPr>
        </p:nvSpPr>
        <p:spPr/>
        <p:txBody>
          <a:bodyPr/>
          <a:lstStyle/>
          <a:p>
            <a:fld id="{3136D96F-CE97-485A-AEFE-EC93E0F265D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*Arrow and text have been grouped together</a:t>
            </a:r>
            <a:r>
              <a:rPr lang="en-US" baseline="0" dirty="0" smtClean="0"/>
              <a:t> as one image.</a:t>
            </a:r>
            <a:endParaRPr lang="en-US" dirty="0" smtClean="0"/>
          </a:p>
          <a:p>
            <a:endParaRPr lang="en-US" dirty="0" smtClean="0"/>
          </a:p>
          <a:p>
            <a:r>
              <a:rPr lang="en-US" dirty="0" smtClean="0"/>
              <a:t>No tech assistive technology, as defined by the National</a:t>
            </a:r>
            <a:r>
              <a:rPr lang="en-US" baseline="0" dirty="0" smtClean="0"/>
              <a:t> Assistive Technology Research Institute, as</a:t>
            </a:r>
          </a:p>
          <a:p>
            <a:endParaRPr lang="en-US" baseline="0" dirty="0" smtClean="0"/>
          </a:p>
          <a:p>
            <a:r>
              <a:rPr lang="en-US" baseline="0" dirty="0" smtClean="0"/>
              <a:t>Those that make use of procedures, services, and existing conditions in the environment that do not involve the use of devices or equipment.</a:t>
            </a:r>
          </a:p>
          <a:p>
            <a:endParaRPr lang="en-US" baseline="0" dirty="0" smtClean="0"/>
          </a:p>
          <a:p>
            <a:r>
              <a:rPr lang="en-US" baseline="0" dirty="0" smtClean="0"/>
              <a:t>Examples include, services such as</a:t>
            </a:r>
          </a:p>
          <a:p>
            <a:endParaRPr lang="en-US" baseline="0" dirty="0" smtClean="0"/>
          </a:p>
          <a:p>
            <a:r>
              <a:rPr lang="en-US" baseline="0" dirty="0" smtClean="0"/>
              <a:t>Physical therapy, occupational therapy, speech/language therapy, and other therapies.</a:t>
            </a:r>
          </a:p>
        </p:txBody>
      </p:sp>
      <p:sp>
        <p:nvSpPr>
          <p:cNvPr id="4" name="Slide Number Placeholder 3"/>
          <p:cNvSpPr>
            <a:spLocks noGrp="1"/>
          </p:cNvSpPr>
          <p:nvPr>
            <p:ph type="sldNum" sz="quarter" idx="10"/>
          </p:nvPr>
        </p:nvSpPr>
        <p:spPr/>
        <p:txBody>
          <a:bodyPr/>
          <a:lstStyle/>
          <a:p>
            <a:fld id="{3136D96F-CE97-485A-AEFE-EC93E0F265D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*Arrow and text have been grouped together</a:t>
            </a:r>
            <a:r>
              <a:rPr lang="en-US" baseline="0" dirty="0" smtClean="0"/>
              <a:t> as one image.</a:t>
            </a:r>
            <a:endParaRPr lang="en-US" dirty="0" smtClean="0"/>
          </a:p>
          <a:p>
            <a:endParaRPr lang="en-US" dirty="0" smtClean="0"/>
          </a:p>
          <a:p>
            <a:r>
              <a:rPr lang="en-US" dirty="0" smtClean="0"/>
              <a:t>Low tech assistive technology, as defined by the National</a:t>
            </a:r>
            <a:r>
              <a:rPr lang="en-US" baseline="0" dirty="0" smtClean="0"/>
              <a:t> Assistive Technology Research Institute, as</a:t>
            </a:r>
          </a:p>
          <a:p>
            <a:endParaRPr lang="en-US" baseline="0" dirty="0" smtClean="0"/>
          </a:p>
          <a:p>
            <a:r>
              <a:rPr lang="en-US" baseline="0" dirty="0" smtClean="0"/>
              <a:t>Less sophisticated items than medium tech or high tech items.</a:t>
            </a:r>
          </a:p>
          <a:p>
            <a:endParaRPr lang="en-US" baseline="0" dirty="0" smtClean="0"/>
          </a:p>
          <a:p>
            <a:r>
              <a:rPr lang="en-US" baseline="0" dirty="0" smtClean="0"/>
              <a:t>Examples include, </a:t>
            </a:r>
          </a:p>
          <a:p>
            <a:endParaRPr lang="en-US" baseline="0" dirty="0" smtClean="0"/>
          </a:p>
          <a:p>
            <a:r>
              <a:rPr lang="en-US" dirty="0" smtClean="0"/>
              <a:t>devices such as adapted spoon handles, non-tipping drinking cups,</a:t>
            </a:r>
            <a:r>
              <a:rPr lang="en-US" baseline="0" dirty="0" smtClean="0"/>
              <a:t> </a:t>
            </a:r>
            <a:r>
              <a:rPr lang="en-US" dirty="0" smtClean="0"/>
              <a:t>Velcro fasteners, pencil</a:t>
            </a:r>
            <a:r>
              <a:rPr lang="en-US" baseline="0" dirty="0" smtClean="0"/>
              <a:t> grippers, and others</a:t>
            </a:r>
            <a:r>
              <a:rPr lang="en-US" dirty="0" smtClean="0"/>
              <a:t>. </a:t>
            </a:r>
            <a:endParaRPr lang="en-US" dirty="0"/>
          </a:p>
        </p:txBody>
      </p:sp>
      <p:sp>
        <p:nvSpPr>
          <p:cNvPr id="4" name="Slide Number Placeholder 3"/>
          <p:cNvSpPr>
            <a:spLocks noGrp="1"/>
          </p:cNvSpPr>
          <p:nvPr>
            <p:ph type="sldNum" sz="quarter" idx="10"/>
          </p:nvPr>
        </p:nvSpPr>
        <p:spPr/>
        <p:txBody>
          <a:bodyPr/>
          <a:lstStyle/>
          <a:p>
            <a:fld id="{3136D96F-CE97-485A-AEFE-EC93E0F265D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*Arrow and text have been grouped together</a:t>
            </a:r>
            <a:r>
              <a:rPr lang="en-US" baseline="0" dirty="0" smtClean="0"/>
              <a:t> as one image.</a:t>
            </a:r>
            <a:endParaRPr lang="en-US" dirty="0" smtClean="0"/>
          </a:p>
          <a:p>
            <a:endParaRPr lang="en-US" dirty="0" smtClean="0"/>
          </a:p>
          <a:p>
            <a:r>
              <a:rPr lang="en-US" dirty="0" smtClean="0"/>
              <a:t>Medium tech assistive technology, as defined by the National</a:t>
            </a:r>
            <a:r>
              <a:rPr lang="en-US" baseline="0" dirty="0" smtClean="0"/>
              <a:t> Assistive Technology Research Institute, as</a:t>
            </a:r>
          </a:p>
          <a:p>
            <a:endParaRPr lang="en-US" baseline="0" dirty="0" smtClean="0"/>
          </a:p>
          <a:p>
            <a:r>
              <a:rPr lang="en-US" dirty="0" smtClean="0"/>
              <a:t>Relatively complicated mechanical devices.</a:t>
            </a:r>
          </a:p>
          <a:p>
            <a:endParaRPr lang="en-US" baseline="0" dirty="0" smtClean="0"/>
          </a:p>
          <a:p>
            <a:r>
              <a:rPr lang="en-US" baseline="0" dirty="0" smtClean="0"/>
              <a:t>Examples include, </a:t>
            </a:r>
          </a:p>
          <a:p>
            <a:endParaRPr lang="en-US" baseline="0" dirty="0" smtClean="0"/>
          </a:p>
          <a:p>
            <a:r>
              <a:rPr lang="en-US" dirty="0" smtClean="0"/>
              <a:t>Mobility</a:t>
            </a:r>
            <a:r>
              <a:rPr lang="en-US" baseline="0" dirty="0" smtClean="0"/>
              <a:t> devices such as wheelchairs and walkers, as well as specialized equipment such as leg braces, standing equipment, and walking equipment.</a:t>
            </a:r>
            <a:endParaRPr lang="en-US" dirty="0" smtClean="0"/>
          </a:p>
          <a:p>
            <a:endParaRPr lang="en-US" dirty="0"/>
          </a:p>
        </p:txBody>
      </p:sp>
      <p:sp>
        <p:nvSpPr>
          <p:cNvPr id="4" name="Slide Number Placeholder 3"/>
          <p:cNvSpPr>
            <a:spLocks noGrp="1"/>
          </p:cNvSpPr>
          <p:nvPr>
            <p:ph type="sldNum" sz="quarter" idx="10"/>
          </p:nvPr>
        </p:nvSpPr>
        <p:spPr/>
        <p:txBody>
          <a:bodyPr/>
          <a:lstStyle/>
          <a:p>
            <a:fld id="{3136D96F-CE97-485A-AEFE-EC93E0F265D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*Arrow and text have been grouped together</a:t>
            </a:r>
            <a:r>
              <a:rPr lang="en-US" baseline="0" dirty="0" smtClean="0"/>
              <a:t> as one image.</a:t>
            </a:r>
            <a:endParaRPr lang="en-US" dirty="0" smtClean="0"/>
          </a:p>
          <a:p>
            <a:endParaRPr lang="en-US" dirty="0" smtClean="0"/>
          </a:p>
          <a:p>
            <a:r>
              <a:rPr lang="en-US" dirty="0" smtClean="0"/>
              <a:t>High tech assistive technology, as defined by the National</a:t>
            </a:r>
            <a:r>
              <a:rPr lang="en-US" baseline="0" dirty="0" smtClean="0"/>
              <a:t> Assistive Technology Research Institute, as</a:t>
            </a:r>
          </a:p>
          <a:p>
            <a:endParaRPr lang="en-US" baseline="0" dirty="0" smtClean="0"/>
          </a:p>
          <a:p>
            <a:r>
              <a:rPr lang="en-US" dirty="0" smtClean="0"/>
              <a:t>Sophisticated</a:t>
            </a:r>
            <a:r>
              <a:rPr lang="en-US" baseline="0" dirty="0" smtClean="0"/>
              <a:t> electronic or computer devices</a:t>
            </a:r>
            <a:r>
              <a:rPr lang="en-US" dirty="0" smtClean="0"/>
              <a:t>.</a:t>
            </a:r>
          </a:p>
          <a:p>
            <a:endParaRPr lang="en-US" baseline="0" dirty="0" smtClean="0"/>
          </a:p>
          <a:p>
            <a:r>
              <a:rPr lang="en-US" baseline="0" dirty="0" smtClean="0"/>
              <a:t>Examples include, </a:t>
            </a:r>
          </a:p>
          <a:p>
            <a:endParaRPr lang="en-US" baseline="0" dirty="0" smtClean="0"/>
          </a:p>
          <a:p>
            <a:r>
              <a:rPr lang="en-US" dirty="0" smtClean="0"/>
              <a:t>IPADs</a:t>
            </a:r>
            <a:r>
              <a:rPr lang="en-US" baseline="0" dirty="0" smtClean="0"/>
              <a:t> for games and communication devices, communication devices like </a:t>
            </a:r>
            <a:r>
              <a:rPr lang="en-US" baseline="0" dirty="0" err="1" smtClean="0"/>
              <a:t>GoTalk</a:t>
            </a:r>
            <a:r>
              <a:rPr lang="en-US" baseline="0" dirty="0" smtClean="0"/>
              <a:t> &amp; </a:t>
            </a:r>
            <a:r>
              <a:rPr lang="en-US" baseline="0" dirty="0" err="1" smtClean="0"/>
              <a:t>Dynavox</a:t>
            </a:r>
            <a:r>
              <a:rPr lang="en-US" baseline="0" dirty="0" smtClean="0"/>
              <a:t>, computer programs for writing, typing, and talking, and other devices including SMART Boards.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36D96F-CE97-485A-AEFE-EC93E0F265D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t>
            </a:r>
            <a:r>
              <a:rPr lang="en-US" baseline="0" dirty="0" smtClean="0"/>
              <a:t>are a number of online resource catalogs where you can search through a variety of assistive technology devices at all levels, here are just a few.</a:t>
            </a:r>
          </a:p>
          <a:p>
            <a:endParaRPr lang="en-US" baseline="0" dirty="0" smtClean="0"/>
          </a:p>
          <a:p>
            <a:r>
              <a:rPr lang="en-US" baseline="0" dirty="0" err="1" smtClean="0"/>
              <a:t>Ablenet</a:t>
            </a:r>
            <a:endParaRPr lang="en-US" baseline="0" dirty="0" smtClean="0"/>
          </a:p>
          <a:p>
            <a:endParaRPr lang="en-US" baseline="0" dirty="0" smtClean="0"/>
          </a:p>
          <a:p>
            <a:r>
              <a:rPr lang="en-US" baseline="0" dirty="0" smtClean="0"/>
              <a:t>Classroom Direct</a:t>
            </a:r>
          </a:p>
          <a:p>
            <a:endParaRPr lang="en-US" baseline="0" dirty="0" smtClean="0"/>
          </a:p>
          <a:p>
            <a:r>
              <a:rPr lang="en-US" baseline="0" dirty="0" smtClean="0"/>
              <a:t>Enabling Devices</a:t>
            </a:r>
          </a:p>
          <a:p>
            <a:endParaRPr lang="en-US" baseline="0" dirty="0" smtClean="0"/>
          </a:p>
          <a:p>
            <a:r>
              <a:rPr lang="en-US" baseline="0" dirty="0" err="1" smtClean="0"/>
              <a:t>Enablemart</a:t>
            </a:r>
            <a:endParaRPr lang="en-US" baseline="0" dirty="0" smtClean="0"/>
          </a:p>
          <a:p>
            <a:endParaRPr lang="en-US" baseline="0" dirty="0" smtClean="0"/>
          </a:p>
          <a:p>
            <a:r>
              <a:rPr lang="en-US" baseline="0" dirty="0" smtClean="0"/>
              <a:t>Mayer Johnson</a:t>
            </a:r>
          </a:p>
          <a:p>
            <a:endParaRPr lang="en-US" baseline="0" dirty="0" smtClean="0"/>
          </a:p>
          <a:p>
            <a:r>
              <a:rPr lang="en-US" baseline="0" dirty="0" smtClean="0"/>
              <a:t>School Specialty</a:t>
            </a:r>
          </a:p>
          <a:p>
            <a:endParaRPr lang="en-US" baseline="0" dirty="0" smtClean="0"/>
          </a:p>
          <a:p>
            <a:r>
              <a:rPr lang="en-US" baseline="0" dirty="0" smtClean="0"/>
              <a:t>If you click on each image, you will be taken to each website directly.</a:t>
            </a:r>
          </a:p>
        </p:txBody>
      </p:sp>
      <p:sp>
        <p:nvSpPr>
          <p:cNvPr id="4" name="Slide Number Placeholder 3"/>
          <p:cNvSpPr>
            <a:spLocks noGrp="1"/>
          </p:cNvSpPr>
          <p:nvPr>
            <p:ph type="sldNum" sz="quarter" idx="10"/>
          </p:nvPr>
        </p:nvSpPr>
        <p:spPr/>
        <p:txBody>
          <a:bodyPr/>
          <a:lstStyle/>
          <a:p>
            <a:fld id="{3136D96F-CE97-485A-AEFE-EC93E0F265D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FEA4F121-9ED7-4DDD-891B-D3F23E9A327D}" type="datetimeFigureOut">
              <a:rPr lang="en-US" smtClean="0"/>
              <a:pPr/>
              <a:t>6/16/2013</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18B045A6-E845-4BF8-BF23-AF41C755626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EA4F121-9ED7-4DDD-891B-D3F23E9A327D}" type="datetimeFigureOut">
              <a:rPr lang="en-US" smtClean="0"/>
              <a:pPr/>
              <a:t>6/16/2013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8B045A6-E845-4BF8-BF23-AF41C755626D}" type="slidenum">
              <a:rPr lang="en-US" smtClean="0"/>
              <a:pPr/>
              <a:t>‹#›</a:t>
            </a:fld>
            <a:endParaRPr lang="en-US"/>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FEA4F121-9ED7-4DDD-891B-D3F23E9A327D}" type="datetimeFigureOut">
              <a:rPr lang="en-US" smtClean="0"/>
              <a:pPr/>
              <a:t>6/16/2013</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18B045A6-E845-4BF8-BF23-AF41C755626D}" type="slidenum">
              <a:rPr lang="en-US" smtClean="0"/>
              <a:pPr/>
              <a:t>‹#›</a:t>
            </a:fld>
            <a:endParaRPr lang="en-US"/>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EA4F121-9ED7-4DDD-891B-D3F23E9A327D}" type="datetimeFigureOut">
              <a:rPr lang="en-US" smtClean="0"/>
              <a:pPr/>
              <a:t>6/16/2013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8B045A6-E845-4BF8-BF23-AF41C755626D}" type="slidenum">
              <a:rPr lang="en-US" smtClean="0"/>
              <a:pPr/>
              <a:t>‹#›</a:t>
            </a:fld>
            <a:endParaRPr lang="en-US"/>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FEA4F121-9ED7-4DDD-891B-D3F23E9A327D}" type="datetimeFigureOut">
              <a:rPr lang="en-US" smtClean="0"/>
              <a:pPr/>
              <a:t>6/16/2013</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18B045A6-E845-4BF8-BF23-AF41C755626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EA4F121-9ED7-4DDD-891B-D3F23E9A327D}" type="datetimeFigureOut">
              <a:rPr lang="en-US" smtClean="0"/>
              <a:pPr/>
              <a:t>6/16/2013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8B045A6-E845-4BF8-BF23-AF41C755626D}" type="slidenum">
              <a:rPr lang="en-US" smtClean="0"/>
              <a:pPr/>
              <a:t>‹#›</a:t>
            </a:fld>
            <a:endParaRPr lang="en-US"/>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EA4F121-9ED7-4DDD-891B-D3F23E9A327D}" type="datetimeFigureOut">
              <a:rPr lang="en-US" smtClean="0"/>
              <a:pPr/>
              <a:t>6/16/2013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8B045A6-E845-4BF8-BF23-AF41C755626D}" type="slidenum">
              <a:rPr lang="en-US" smtClean="0"/>
              <a:pPr/>
              <a:t>‹#›</a:t>
            </a:fld>
            <a:endParaRPr lang="en-US"/>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EA4F121-9ED7-4DDD-891B-D3F23E9A327D}" type="datetimeFigureOut">
              <a:rPr lang="en-US" smtClean="0"/>
              <a:pPr/>
              <a:t>6/16/2013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8B045A6-E845-4BF8-BF23-AF41C755626D}" type="slidenum">
              <a:rPr lang="en-US" smtClean="0"/>
              <a:pPr/>
              <a:t>‹#›</a:t>
            </a:fld>
            <a:endParaRPr lang="en-US"/>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FEA4F121-9ED7-4DDD-891B-D3F23E9A327D}" type="datetimeFigureOut">
              <a:rPr lang="en-US" smtClean="0"/>
              <a:pPr/>
              <a:t>6/16/2013</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18B045A6-E845-4BF8-BF23-AF41C755626D}" type="slidenum">
              <a:rPr lang="en-US" smtClean="0"/>
              <a:pPr/>
              <a:t>‹#›</a:t>
            </a:fld>
            <a:endParaRPr lang="en-US"/>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EA4F121-9ED7-4DDD-891B-D3F23E9A327D}" type="datetimeFigureOut">
              <a:rPr lang="en-US" smtClean="0"/>
              <a:pPr/>
              <a:t>6/16/2013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8B045A6-E845-4BF8-BF23-AF41C755626D}" type="slidenum">
              <a:rPr lang="en-US" smtClean="0"/>
              <a:pPr/>
              <a:t>‹#›</a:t>
            </a:fld>
            <a:endParaRPr lang="en-US"/>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FEA4F121-9ED7-4DDD-891B-D3F23E9A327D}" type="datetimeFigureOut">
              <a:rPr lang="en-US" smtClean="0"/>
              <a:pPr/>
              <a:t>6/16/2013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8B045A6-E845-4BF8-BF23-AF41C755626D}"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FEA4F121-9ED7-4DDD-891B-D3F23E9A327D}" type="datetimeFigureOut">
              <a:rPr lang="en-US" smtClean="0"/>
              <a:pPr/>
              <a:t>6/16/2013</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18B045A6-E845-4BF8-BF23-AF41C75562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wipe/>
  </p:transition>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media1.wav"/><Relationship Id="rId5" Type="http://schemas.openxmlformats.org/officeDocument/2006/relationships/image" Target="../media/image2.png"/><Relationship Id="rId4" Type="http://schemas.microsoft.com/office/2007/relationships/media" Target="../media/media1.wav"/></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media" Target="../media/media10.wav"/><Relationship Id="rId2" Type="http://schemas.openxmlformats.org/officeDocument/2006/relationships/audio" Target="../media/media10.wav"/><Relationship Id="rId1" Type="http://schemas.openxmlformats.org/officeDocument/2006/relationships/tags" Target="../tags/tag9.xml"/><Relationship Id="rId6" Type="http://schemas.openxmlformats.org/officeDocument/2006/relationships/image" Target="../media/image5.jpeg"/><Relationship Id="rId5" Type="http://schemas.openxmlformats.org/officeDocument/2006/relationships/hyperlink" Target="mailto:mshipe@knights.ucf.edu"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media" Target="../media/media11.wav"/><Relationship Id="rId2" Type="http://schemas.openxmlformats.org/officeDocument/2006/relationships/audio" Target="../media/media11.wav"/><Relationship Id="rId1" Type="http://schemas.openxmlformats.org/officeDocument/2006/relationships/tags" Target="../tags/tag10.xml"/><Relationship Id="rId6" Type="http://schemas.openxmlformats.org/officeDocument/2006/relationships/hyperlink" Target="http://natri.uky.edu/resources/fundamentals/defined.html" TargetMode="External"/><Relationship Id="rId5" Type="http://schemas.openxmlformats.org/officeDocument/2006/relationships/hyperlink" Target="http://www.atia.org/i4a/pages/index.cfm?pageid=3859"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media12.wav"/><Relationship Id="rId6" Type="http://schemas.openxmlformats.org/officeDocument/2006/relationships/image" Target="../media/image2.png"/><Relationship Id="rId5" Type="http://schemas.microsoft.com/office/2007/relationships/media" Target="../media/media12.wav"/><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wav"/><Relationship Id="rId1" Type="http://schemas.openxmlformats.org/officeDocument/2006/relationships/tags" Target="../tags/tag1.xml"/><Relationship Id="rId6" Type="http://schemas.microsoft.com/office/2007/relationships/media" Target="../media/media2.wav"/><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media" Target="../media/media3.wav"/><Relationship Id="rId2" Type="http://schemas.openxmlformats.org/officeDocument/2006/relationships/audio" Target="../media/media3.wav"/><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hyperlink" Target="http://www.atia.org/i4a/pages/index.cfm?pageid=3859"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slide" Target="slide7.xml"/><Relationship Id="rId12" Type="http://schemas.openxmlformats.org/officeDocument/2006/relationships/image" Target="../media/image2.png"/><Relationship Id="rId2" Type="http://schemas.openxmlformats.org/officeDocument/2006/relationships/audio" Target="../media/media4.wav"/><Relationship Id="rId1" Type="http://schemas.openxmlformats.org/officeDocument/2006/relationships/tags" Target="../tags/tag3.xml"/><Relationship Id="rId6" Type="http://schemas.openxmlformats.org/officeDocument/2006/relationships/slide" Target="slide6.xml"/><Relationship Id="rId11" Type="http://schemas.microsoft.com/office/2007/relationships/media" Target="../media/media4.wav"/><Relationship Id="rId5" Type="http://schemas.openxmlformats.org/officeDocument/2006/relationships/slide" Target="slide5.xml"/><Relationship Id="rId10" Type="http://schemas.openxmlformats.org/officeDocument/2006/relationships/image" Target="../media/image5.jpeg"/><Relationship Id="rId4" Type="http://schemas.openxmlformats.org/officeDocument/2006/relationships/notesSlide" Target="../notesSlides/notesSlide4.xml"/><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media" Target="../media/media5.wav"/><Relationship Id="rId2" Type="http://schemas.openxmlformats.org/officeDocument/2006/relationships/audio" Target="../media/media5.wav"/><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slide" Target="slide4.xml"/><Relationship Id="rId4" Type="http://schemas.openxmlformats.org/officeDocument/2006/relationships/notesSlide" Target="../notesSlides/notesSlide5.xm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microsoft.com/office/2007/relationships/media" Target="../media/media6.wav"/><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6.wav"/><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slide" Target="slide4.xml"/><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media" Target="../media/media7.wav"/><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7.wav"/><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slide" Target="slide4.xml"/><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media" Target="../media/media8.wav"/><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8.wav"/><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slide" Target="slide4.xml"/><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www.schoolspecialty.com/" TargetMode="External"/><Relationship Id="rId1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tore.schoolspecialty.com/OA_HTML/ibeCCtpSctDspRte.jsp?minisite=10046" TargetMode="External"/><Relationship Id="rId12" Type="http://schemas.openxmlformats.org/officeDocument/2006/relationships/image" Target="../media/image14.jpeg"/><Relationship Id="rId17" Type="http://schemas.microsoft.com/office/2007/relationships/media" Target="../media/media9.wav"/><Relationship Id="rId2" Type="http://schemas.openxmlformats.org/officeDocument/2006/relationships/audio" Target="../media/media9.wav"/><Relationship Id="rId16" Type="http://schemas.openxmlformats.org/officeDocument/2006/relationships/image" Target="../media/image16.jpeg"/><Relationship Id="rId1" Type="http://schemas.openxmlformats.org/officeDocument/2006/relationships/tags" Target="../tags/tag8.xml"/><Relationship Id="rId6" Type="http://schemas.openxmlformats.org/officeDocument/2006/relationships/image" Target="../media/image11.jpeg"/><Relationship Id="rId11" Type="http://schemas.openxmlformats.org/officeDocument/2006/relationships/hyperlink" Target="http://www.mayer-johnson.com/?ctt_id=8955636&amp;ctt_adnw=Google&amp;ctt_ch=ps&amp;ctt_entity=tc&amp;ctt_cli=2x15381x64070x1571211&amp;ctt_kw=mayer-johnson&amp;ctt_adid=14806511104&amp;ctt_nwtype=search&amp;s_kwcid=TC|16135|mayer-johnson||S|p|14806511104&amp;gclid=CKmBmuyaq7cCFRN" TargetMode="External"/><Relationship Id="rId5" Type="http://schemas.openxmlformats.org/officeDocument/2006/relationships/hyperlink" Target="http://www.ablenetinc.com/" TargetMode="External"/><Relationship Id="rId15" Type="http://schemas.openxmlformats.org/officeDocument/2006/relationships/hyperlink" Target="http://enablingdevices.com/catalog" TargetMode="External"/><Relationship Id="rId10" Type="http://schemas.openxmlformats.org/officeDocument/2006/relationships/image" Target="../media/image13.jpeg"/><Relationship Id="rId4" Type="http://schemas.openxmlformats.org/officeDocument/2006/relationships/notesSlide" Target="../notesSlides/notesSlide9.xml"/><Relationship Id="rId9" Type="http://schemas.openxmlformats.org/officeDocument/2006/relationships/hyperlink" Target="http://www.enablemart.com/?leadsource=137&amp;gclid=CP2gsISbq7cCFU1p7AodIWoAeA" TargetMode="External"/><Relationship Id="rId1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Assistive Technology</a:t>
            </a:r>
            <a:br>
              <a:rPr lang="en-US" dirty="0" smtClean="0"/>
            </a:br>
            <a:r>
              <a:rPr lang="en-US" dirty="0" smtClean="0"/>
              <a:t>An Introduction</a:t>
            </a:r>
            <a:br>
              <a:rPr lang="en-US" dirty="0" smtClean="0"/>
            </a:br>
            <a:endParaRPr lang="en-US" dirty="0"/>
          </a:p>
        </p:txBody>
      </p:sp>
      <p:sp>
        <p:nvSpPr>
          <p:cNvPr id="3" name="Subtitle 2"/>
          <p:cNvSpPr>
            <a:spLocks noGrp="1"/>
          </p:cNvSpPr>
          <p:nvPr>
            <p:ph type="subTitle" idx="1"/>
          </p:nvPr>
        </p:nvSpPr>
        <p:spPr/>
        <p:txBody>
          <a:bodyPr>
            <a:normAutofit lnSpcReduction="10000"/>
          </a:bodyPr>
          <a:lstStyle/>
          <a:p>
            <a:endParaRPr lang="en-US" dirty="0" smtClean="0"/>
          </a:p>
          <a:p>
            <a:r>
              <a:rPr lang="en-US" dirty="0" smtClean="0"/>
              <a:t>Megan </a:t>
            </a:r>
            <a:r>
              <a:rPr lang="en-US" dirty="0" err="1" smtClean="0"/>
              <a:t>Shipe</a:t>
            </a:r>
            <a:endParaRPr lang="en-US" dirty="0" smtClean="0"/>
          </a:p>
          <a:p>
            <a:r>
              <a:rPr lang="en-US" dirty="0" smtClean="0"/>
              <a:t>June 2, 2013</a:t>
            </a:r>
          </a:p>
        </p:txBody>
      </p:sp>
      <p:pic>
        <p:nvPicPr>
          <p:cNvPr id="6" name="Audio 5">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71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Assistive Technology</a:t>
            </a:r>
            <a:endParaRPr lang="en-US" dirty="0"/>
          </a:p>
        </p:txBody>
      </p:sp>
      <p:sp>
        <p:nvSpPr>
          <p:cNvPr id="3" name="Content Placeholder 2"/>
          <p:cNvSpPr>
            <a:spLocks noGrp="1"/>
          </p:cNvSpPr>
          <p:nvPr>
            <p:ph idx="1"/>
          </p:nvPr>
        </p:nvSpPr>
        <p:spPr/>
        <p:txBody>
          <a:bodyPr/>
          <a:lstStyle/>
          <a:p>
            <a:r>
              <a:rPr lang="en-US" dirty="0" smtClean="0"/>
              <a:t>Review</a:t>
            </a:r>
          </a:p>
          <a:p>
            <a:pPr lvl="1"/>
            <a:r>
              <a:rPr lang="en-US" dirty="0" smtClean="0"/>
              <a:t>Definition</a:t>
            </a:r>
          </a:p>
          <a:p>
            <a:pPr lvl="1"/>
            <a:r>
              <a:rPr lang="en-US" dirty="0" smtClean="0"/>
              <a:t>Levels</a:t>
            </a:r>
          </a:p>
          <a:p>
            <a:pPr lvl="1"/>
            <a:r>
              <a:rPr lang="en-US" dirty="0" smtClean="0"/>
              <a:t>Resources</a:t>
            </a:r>
          </a:p>
          <a:p>
            <a:pPr lvl="1">
              <a:buFont typeface="Arial" pitchFamily="34" charset="0"/>
              <a:buChar char="•"/>
            </a:pPr>
            <a:endParaRPr lang="en-US" dirty="0" smtClean="0"/>
          </a:p>
          <a:p>
            <a:pPr lvl="1" algn="r">
              <a:buFont typeface="Arial" pitchFamily="34" charset="0"/>
              <a:buChar char="•"/>
            </a:pPr>
            <a:r>
              <a:rPr lang="en-US" dirty="0" smtClean="0"/>
              <a:t>Contact Information</a:t>
            </a:r>
          </a:p>
          <a:p>
            <a:pPr lvl="1" algn="r">
              <a:buNone/>
            </a:pPr>
            <a:r>
              <a:rPr lang="en-US" dirty="0" smtClean="0"/>
              <a:t>Megan </a:t>
            </a:r>
            <a:r>
              <a:rPr lang="en-US" dirty="0" err="1" smtClean="0"/>
              <a:t>Shipe</a:t>
            </a:r>
            <a:endParaRPr lang="en-US" dirty="0" smtClean="0"/>
          </a:p>
          <a:p>
            <a:pPr lvl="1" algn="r">
              <a:buNone/>
            </a:pPr>
            <a:r>
              <a:rPr lang="en-US" dirty="0" smtClean="0">
                <a:hlinkClick r:id="rId5"/>
              </a:rPr>
              <a:t>mshipe@knights.ucf.edu</a:t>
            </a:r>
            <a:endParaRPr lang="en-US" dirty="0" smtClean="0"/>
          </a:p>
          <a:p>
            <a:pPr lvl="1">
              <a:buNone/>
            </a:pPr>
            <a:endParaRPr lang="en-US" dirty="0" smtClean="0"/>
          </a:p>
        </p:txBody>
      </p:sp>
      <p:pic>
        <p:nvPicPr>
          <p:cNvPr id="4" name="Picture 3" descr="handicapped.jpg"/>
          <p:cNvPicPr>
            <a:picLocks noChangeAspect="1"/>
          </p:cNvPicPr>
          <p:nvPr/>
        </p:nvPicPr>
        <p:blipFill>
          <a:blip r:embed="rId6" cstate="print"/>
          <a:stretch>
            <a:fillRect/>
          </a:stretch>
        </p:blipFill>
        <p:spPr>
          <a:xfrm>
            <a:off x="457200" y="4419600"/>
            <a:ext cx="2143125" cy="2143125"/>
          </a:xfrm>
          <a:prstGeom prst="rect">
            <a:avLst/>
          </a:prstGeom>
        </p:spPr>
      </p:pic>
      <p:pic>
        <p:nvPicPr>
          <p:cNvPr id="5" name="Audio 4">
            <a:hlinkClick r:id="" action="ppaction://media"/>
          </p:cNvPr>
          <p:cNvPicPr>
            <a:picLocks noChangeAspect="1"/>
          </p:cNvPicPr>
          <p:nvPr>
            <a:audioFile r:link="rId2"/>
            <p:extLst>
              <p:ext uri="{DAA4B4D4-6D71-4841-9C94-3DE7FCFB9230}">
                <p14:media xmlns="" xmlns:p14="http://schemas.microsoft.com/office/powerpoint/2010/main" r:embed="rId7"/>
              </p:ext>
            </p:extLst>
          </p:nvPr>
        </p:nvPicPr>
        <p:blipFill>
          <a:blip r:embed="rId8" cstate="print"/>
          <a:stretch>
            <a:fillRect/>
          </a:stretch>
        </p:blipFill>
        <p:spPr>
          <a:xfrm>
            <a:off x="8382000" y="6096000"/>
            <a:ext cx="609600" cy="609600"/>
          </a:xfrm>
          <a:prstGeom prst="rect">
            <a:avLst/>
          </a:prstGeom>
        </p:spPr>
      </p:pic>
    </p:spTree>
    <p:custDataLst>
      <p:tags r:id="rId1"/>
    </p:custDataLst>
  </p:cSld>
  <p:clrMapOvr>
    <a:masterClrMapping/>
  </p:clrMapOvr>
  <p:transition advTm="2969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ox(in)">
                                      <p:cBhvr>
                                        <p:cTn id="19" dur="500"/>
                                        <p:tgtEl>
                                          <p:spTgt spid="3">
                                            <p:txEl>
                                              <p:pRg st="2" end="2"/>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trips(down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additive="base">
                                        <p:cTn id="3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hlinkClick r:id="rId5"/>
              </a:rPr>
              <a:t>Assistive Technology Industry Association</a:t>
            </a:r>
            <a:endParaRPr lang="en-US" dirty="0" smtClean="0"/>
          </a:p>
          <a:p>
            <a:endParaRPr lang="en-US" dirty="0" smtClean="0"/>
          </a:p>
          <a:p>
            <a:r>
              <a:rPr lang="en-US" dirty="0" smtClean="0">
                <a:hlinkClick r:id="rId6"/>
              </a:rPr>
              <a:t>National Assistive Technology Research Institute</a:t>
            </a:r>
            <a:endParaRPr lang="en-US" dirty="0" smtClean="0"/>
          </a:p>
          <a:p>
            <a:pPr>
              <a:buNone/>
            </a:pPr>
            <a:endParaRPr lang="en-US" dirty="0" smtClean="0"/>
          </a:p>
          <a:p>
            <a:r>
              <a:rPr lang="en-US" baseline="0" dirty="0" err="1" smtClean="0"/>
              <a:t>Ablenet</a:t>
            </a:r>
            <a:endParaRPr lang="en-US" baseline="0" dirty="0" smtClean="0"/>
          </a:p>
          <a:p>
            <a:endParaRPr lang="en-US" baseline="0" dirty="0" smtClean="0"/>
          </a:p>
          <a:p>
            <a:r>
              <a:rPr lang="en-US" baseline="0" dirty="0" smtClean="0"/>
              <a:t>Classroom Direct</a:t>
            </a:r>
          </a:p>
          <a:p>
            <a:endParaRPr lang="en-US" baseline="0" dirty="0" smtClean="0"/>
          </a:p>
          <a:p>
            <a:r>
              <a:rPr lang="en-US" baseline="0" dirty="0" smtClean="0"/>
              <a:t>Enabling Devices</a:t>
            </a:r>
          </a:p>
          <a:p>
            <a:endParaRPr lang="en-US" baseline="0" dirty="0" smtClean="0"/>
          </a:p>
          <a:p>
            <a:r>
              <a:rPr lang="en-US" baseline="0" dirty="0" err="1" smtClean="0"/>
              <a:t>Enablemart</a:t>
            </a:r>
            <a:endParaRPr lang="en-US" baseline="0" dirty="0" smtClean="0"/>
          </a:p>
          <a:p>
            <a:endParaRPr lang="en-US" baseline="0" dirty="0" smtClean="0"/>
          </a:p>
          <a:p>
            <a:r>
              <a:rPr lang="en-US" baseline="0" dirty="0" smtClean="0"/>
              <a:t>Mayer Johnson</a:t>
            </a:r>
          </a:p>
          <a:p>
            <a:endParaRPr lang="en-US" baseline="0" dirty="0" smtClean="0"/>
          </a:p>
          <a:p>
            <a:r>
              <a:rPr lang="en-US" baseline="0" dirty="0" smtClean="0"/>
              <a:t>School Specialty</a:t>
            </a:r>
            <a:endParaRPr lang="en-US" dirty="0"/>
          </a:p>
        </p:txBody>
      </p:sp>
      <p:sp>
        <p:nvSpPr>
          <p:cNvPr id="716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High-tech devices incorporate sophisticated electronics or computers.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4" name="Audio 3">
            <a:hlinkClick r:id="" action="ppaction://media"/>
          </p:cNvPr>
          <p:cNvPicPr>
            <a:picLocks noChangeAspect="1"/>
          </p:cNvPicPr>
          <p:nvPr>
            <a:audioFile r:link="rId2"/>
            <p:extLst>
              <p:ext uri="{DAA4B4D4-6D71-4841-9C94-3DE7FCFB9230}">
                <p14:media xmlns="" xmlns:p14="http://schemas.microsoft.com/office/powerpoint/2010/main" r:embed="rId7"/>
              </p:ext>
            </p:extLst>
          </p:nvPr>
        </p:nvPicPr>
        <p:blipFill>
          <a:blip r:embed="rId8" cstate="print"/>
          <a:stretch>
            <a:fillRect/>
          </a:stretch>
        </p:blipFill>
        <p:spPr>
          <a:xfrm>
            <a:off x="8382000" y="6096000"/>
            <a:ext cx="609600" cy="609600"/>
          </a:xfrm>
          <a:prstGeom prst="rect">
            <a:avLst/>
          </a:prstGeom>
        </p:spPr>
      </p:pic>
    </p:spTree>
    <p:custDataLst>
      <p:tags r:id="rId1"/>
    </p:custDataLst>
  </p:cSld>
  <p:clrMapOvr>
    <a:masterClrMapping/>
  </p:clrMapOvr>
  <p:transition advTm="1807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 calcmode="lin" valueType="num">
                                      <p:cBhvr additive="base">
                                        <p:cTn id="3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anim calcmode="lin" valueType="num">
                                      <p:cBhvr additive="base">
                                        <p:cTn id="3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Assistive Technology</a:t>
            </a:r>
            <a:endParaRPr lang="en-US" dirty="0"/>
          </a:p>
        </p:txBody>
      </p:sp>
      <p:pic>
        <p:nvPicPr>
          <p:cNvPr id="4" name="Content Placeholder 3" descr="AT.jpg"/>
          <p:cNvPicPr>
            <a:picLocks noGrp="1" noChangeAspect="1"/>
          </p:cNvPicPr>
          <p:nvPr>
            <p:ph idx="1"/>
          </p:nvPr>
        </p:nvPicPr>
        <p:blipFill>
          <a:blip r:embed="rId4" cstate="print"/>
          <a:stretch>
            <a:fillRect/>
          </a:stretch>
        </p:blipFill>
        <p:spPr>
          <a:xfrm>
            <a:off x="914400" y="1676400"/>
            <a:ext cx="6440673" cy="4901750"/>
          </a:xfrm>
        </p:spPr>
      </p:pic>
      <p:pic>
        <p:nvPicPr>
          <p:cNvPr id="3" name="Audio 2">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51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Assistive Technology</a:t>
            </a:r>
            <a:endParaRPr lang="en-US" dirty="0"/>
          </a:p>
        </p:txBody>
      </p:sp>
      <p:sp>
        <p:nvSpPr>
          <p:cNvPr id="3" name="Content Placeholder 2"/>
          <p:cNvSpPr>
            <a:spLocks noGrp="1"/>
          </p:cNvSpPr>
          <p:nvPr>
            <p:ph idx="1"/>
          </p:nvPr>
        </p:nvSpPr>
        <p:spPr/>
        <p:txBody>
          <a:bodyPr>
            <a:normAutofit/>
          </a:bodyPr>
          <a:lstStyle/>
          <a:p>
            <a:r>
              <a:rPr lang="en-US" dirty="0" smtClean="0"/>
              <a:t>Definition</a:t>
            </a:r>
          </a:p>
          <a:p>
            <a:r>
              <a:rPr lang="en-US" dirty="0" smtClean="0"/>
              <a:t>Levels</a:t>
            </a:r>
          </a:p>
          <a:p>
            <a:pPr lvl="1"/>
            <a:r>
              <a:rPr lang="en-US" dirty="0" smtClean="0"/>
              <a:t>No</a:t>
            </a:r>
          </a:p>
          <a:p>
            <a:pPr lvl="1"/>
            <a:r>
              <a:rPr lang="en-US" dirty="0" smtClean="0"/>
              <a:t>Low</a:t>
            </a:r>
          </a:p>
          <a:p>
            <a:pPr lvl="1"/>
            <a:r>
              <a:rPr lang="en-US" dirty="0" smtClean="0"/>
              <a:t>Middle</a:t>
            </a:r>
          </a:p>
          <a:p>
            <a:pPr lvl="1"/>
            <a:r>
              <a:rPr lang="en-US" dirty="0" smtClean="0"/>
              <a:t>High</a:t>
            </a:r>
          </a:p>
          <a:p>
            <a:r>
              <a:rPr lang="en-US" dirty="0" smtClean="0"/>
              <a:t>Resources </a:t>
            </a:r>
          </a:p>
        </p:txBody>
      </p:sp>
      <p:pic>
        <p:nvPicPr>
          <p:cNvPr id="4" name="Picture 3" descr="access.jpg"/>
          <p:cNvPicPr>
            <a:picLocks noChangeAspect="1"/>
          </p:cNvPicPr>
          <p:nvPr/>
        </p:nvPicPr>
        <p:blipFill>
          <a:blip r:embed="rId5" cstate="print"/>
          <a:stretch>
            <a:fillRect/>
          </a:stretch>
        </p:blipFill>
        <p:spPr>
          <a:xfrm>
            <a:off x="3505200" y="2133600"/>
            <a:ext cx="4501478" cy="3509963"/>
          </a:xfrm>
          <a:prstGeom prst="rect">
            <a:avLst/>
          </a:prstGeom>
        </p:spPr>
      </p:pic>
      <p:pic>
        <p:nvPicPr>
          <p:cNvPr id="7" name="Audio 6">
            <a:hlinkClick r:id="" action="ppaction://media"/>
          </p:cNvPr>
          <p:cNvPicPr>
            <a:picLocks noChangeAspect="1"/>
          </p:cNvPicPr>
          <p:nvPr>
            <a:audioFile r:link="rId2"/>
            <p:extLst>
              <p:ext uri="{DAA4B4D4-6D71-4841-9C94-3DE7FCFB9230}">
                <p14:media xmlns="" xmlns:p14="http://schemas.microsoft.com/office/powerpoint/2010/main" r:embed="rId6"/>
              </p:ext>
            </p:extLst>
          </p:nvPr>
        </p:nvPicPr>
        <p:blipFill>
          <a:blip r:embed="rId7" cstate="print"/>
          <a:stretch>
            <a:fillRect/>
          </a:stretch>
        </p:blipFill>
        <p:spPr>
          <a:xfrm>
            <a:off x="8382000" y="6096000"/>
            <a:ext cx="609600" cy="609600"/>
          </a:xfrm>
          <a:prstGeom prst="rect">
            <a:avLst/>
          </a:prstGeom>
        </p:spPr>
      </p:pic>
    </p:spTree>
    <p:custDataLst>
      <p:tags r:id="rId1"/>
    </p:custDataLst>
  </p:cSld>
  <p:clrMapOvr>
    <a:masterClrMapping/>
  </p:clrMapOvr>
  <p:transition advTm="2365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153400" cy="5410200"/>
          </a:xfrm>
        </p:spPr>
        <p:txBody>
          <a:bodyPr>
            <a:normAutofit/>
          </a:bodyPr>
          <a:lstStyle/>
          <a:p>
            <a:pPr>
              <a:buNone/>
            </a:pPr>
            <a:endParaRPr lang="en-US" dirty="0" smtClean="0"/>
          </a:p>
          <a:p>
            <a:pPr>
              <a:buNone/>
            </a:pPr>
            <a:endParaRPr lang="en-US" dirty="0" smtClean="0"/>
          </a:p>
          <a:p>
            <a:pPr>
              <a:buNone/>
            </a:pPr>
            <a:r>
              <a:rPr lang="en-US" dirty="0" smtClean="0"/>
              <a:t>"</a:t>
            </a:r>
            <a:r>
              <a:rPr lang="en-US" dirty="0"/>
              <a:t>Assistive technology (often abbreviated as AT) is any item, piece of equipment, software or product system that is used to increase, maintain, or improve the functional capabilities of individuals with disabilities</a:t>
            </a:r>
            <a:r>
              <a:rPr lang="en-US" dirty="0" smtClean="0"/>
              <a:t>.”</a:t>
            </a:r>
          </a:p>
          <a:p>
            <a:pPr>
              <a:buNone/>
            </a:pPr>
            <a:endParaRPr lang="en-US" dirty="0"/>
          </a:p>
          <a:p>
            <a:pPr>
              <a:buNone/>
            </a:pPr>
            <a:r>
              <a:rPr lang="en-US" dirty="0" smtClean="0"/>
              <a:t>Different Assistive Technologies</a:t>
            </a:r>
          </a:p>
          <a:p>
            <a:pPr algn="ctr">
              <a:buNone/>
            </a:pPr>
            <a:endParaRPr lang="en-US" dirty="0" smtClean="0"/>
          </a:p>
          <a:p>
            <a:pPr>
              <a:buNone/>
            </a:pPr>
            <a:r>
              <a:rPr lang="en-US" sz="2400" dirty="0" smtClean="0"/>
              <a:t>-</a:t>
            </a:r>
            <a:r>
              <a:rPr lang="en-US" sz="2400" dirty="0"/>
              <a:t>Retrieved from </a:t>
            </a:r>
            <a:r>
              <a:rPr lang="en-US" sz="2400" dirty="0">
                <a:hlinkClick r:id="rId5"/>
              </a:rPr>
              <a:t>Assistive Technology Industry </a:t>
            </a:r>
            <a:r>
              <a:rPr lang="en-US" sz="2400" dirty="0" smtClean="0">
                <a:hlinkClick r:id="rId5"/>
              </a:rPr>
              <a:t>Association</a:t>
            </a:r>
            <a:endParaRPr lang="en-US" dirty="0"/>
          </a:p>
        </p:txBody>
      </p:sp>
      <p:pic>
        <p:nvPicPr>
          <p:cNvPr id="4" name="Picture 3" descr="at image.jpg"/>
          <p:cNvPicPr>
            <a:picLocks noChangeAspect="1"/>
          </p:cNvPicPr>
          <p:nvPr/>
        </p:nvPicPr>
        <p:blipFill>
          <a:blip r:embed="rId6" cstate="print"/>
          <a:stretch>
            <a:fillRect/>
          </a:stretch>
        </p:blipFill>
        <p:spPr>
          <a:xfrm>
            <a:off x="609600" y="228600"/>
            <a:ext cx="7467600" cy="1599793"/>
          </a:xfrm>
          <a:prstGeom prst="rect">
            <a:avLst/>
          </a:prstGeom>
        </p:spPr>
      </p:pic>
      <p:pic>
        <p:nvPicPr>
          <p:cNvPr id="5" name="Audio 4">
            <a:hlinkClick r:id="" action="ppaction://media"/>
          </p:cNvPr>
          <p:cNvPicPr>
            <a:picLocks noChangeAspect="1"/>
          </p:cNvPicPr>
          <p:nvPr>
            <a:audioFile r:link="rId2"/>
            <p:extLst>
              <p:ext uri="{DAA4B4D4-6D71-4841-9C94-3DE7FCFB9230}">
                <p14:media xmlns="" xmlns:p14="http://schemas.microsoft.com/office/powerpoint/2010/main" r:embed="rId7"/>
              </p:ext>
            </p:extLst>
          </p:nvPr>
        </p:nvPicPr>
        <p:blipFill>
          <a:blip r:embed="rId8" cstate="print"/>
          <a:stretch>
            <a:fillRect/>
          </a:stretch>
        </p:blipFill>
        <p:spPr>
          <a:xfrm>
            <a:off x="8382000" y="6096000"/>
            <a:ext cx="609600" cy="609600"/>
          </a:xfrm>
          <a:prstGeom prst="rect">
            <a:avLst/>
          </a:prstGeom>
        </p:spPr>
      </p:pic>
    </p:spTree>
    <p:custDataLst>
      <p:tags r:id="rId1"/>
    </p:custDataLst>
  </p:cSld>
  <p:clrMapOvr>
    <a:masterClrMapping/>
  </p:clrMapOvr>
  <p:transition advTm="351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ox(in)">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Levels</a:t>
            </a:r>
            <a:endParaRPr lang="en-US" dirty="0"/>
          </a:p>
        </p:txBody>
      </p:sp>
      <p:sp>
        <p:nvSpPr>
          <p:cNvPr id="3" name="Content Placeholder 2"/>
          <p:cNvSpPr>
            <a:spLocks noGrp="1"/>
          </p:cNvSpPr>
          <p:nvPr>
            <p:ph idx="1"/>
          </p:nvPr>
        </p:nvSpPr>
        <p:spPr/>
        <p:txBody>
          <a:bodyPr/>
          <a:lstStyle/>
          <a:p>
            <a:r>
              <a:rPr lang="en-US" dirty="0" smtClean="0">
                <a:hlinkClick r:id="rId5" action="ppaction://hlinksldjump"/>
              </a:rPr>
              <a:t>No</a:t>
            </a:r>
            <a:endParaRPr lang="en-US" dirty="0" smtClean="0">
              <a:hlinkClick r:id="rId6" action="ppaction://hlinksldjump"/>
            </a:endParaRPr>
          </a:p>
          <a:p>
            <a:r>
              <a:rPr lang="en-US" dirty="0" smtClean="0">
                <a:hlinkClick r:id="rId6" action="ppaction://hlinksldjump"/>
              </a:rPr>
              <a:t>Low</a:t>
            </a:r>
            <a:r>
              <a:rPr lang="en-US" dirty="0" smtClean="0"/>
              <a:t> </a:t>
            </a:r>
          </a:p>
          <a:p>
            <a:r>
              <a:rPr lang="en-US" dirty="0" smtClean="0">
                <a:hlinkClick r:id="rId7" action="ppaction://hlinksldjump"/>
              </a:rPr>
              <a:t>Middle</a:t>
            </a:r>
            <a:endParaRPr lang="en-US" dirty="0" smtClean="0"/>
          </a:p>
          <a:p>
            <a:r>
              <a:rPr lang="en-US" dirty="0" smtClean="0">
                <a:hlinkClick r:id="rId8" action="ppaction://hlinksldjump"/>
              </a:rPr>
              <a:t>High </a:t>
            </a:r>
            <a:endParaRPr lang="en-US" dirty="0"/>
          </a:p>
        </p:txBody>
      </p:sp>
      <p:grpSp>
        <p:nvGrpSpPr>
          <p:cNvPr id="6" name="Group 5"/>
          <p:cNvGrpSpPr/>
          <p:nvPr/>
        </p:nvGrpSpPr>
        <p:grpSpPr>
          <a:xfrm>
            <a:off x="5791200" y="3810000"/>
            <a:ext cx="2590800" cy="2143125"/>
            <a:chOff x="5791200" y="3810000"/>
            <a:chExt cx="2590800" cy="2143125"/>
          </a:xfrm>
        </p:grpSpPr>
        <p:pic>
          <p:nvPicPr>
            <p:cNvPr id="4" name="Picture 3" descr="handicapped.jpg">
              <a:hlinkClick r:id="rId9" action="ppaction://hlinksldjump"/>
            </p:cNvPr>
            <p:cNvPicPr>
              <a:picLocks noChangeAspect="1"/>
            </p:cNvPicPr>
            <p:nvPr/>
          </p:nvPicPr>
          <p:blipFill>
            <a:blip r:embed="rId10" cstate="print"/>
            <a:stretch>
              <a:fillRect/>
            </a:stretch>
          </p:blipFill>
          <p:spPr>
            <a:xfrm>
              <a:off x="6019800" y="3810000"/>
              <a:ext cx="2143125" cy="2143125"/>
            </a:xfrm>
            <a:prstGeom prst="rect">
              <a:avLst/>
            </a:prstGeom>
          </p:spPr>
        </p:pic>
        <p:sp>
          <p:nvSpPr>
            <p:cNvPr id="5" name="TextBox 4"/>
            <p:cNvSpPr txBox="1"/>
            <p:nvPr/>
          </p:nvSpPr>
          <p:spPr>
            <a:xfrm>
              <a:off x="5791200" y="3962400"/>
              <a:ext cx="2590800" cy="369332"/>
            </a:xfrm>
            <a:prstGeom prst="rect">
              <a:avLst/>
            </a:prstGeom>
            <a:noFill/>
          </p:spPr>
          <p:txBody>
            <a:bodyPr wrap="square" rtlCol="0">
              <a:spAutoFit/>
            </a:bodyPr>
            <a:lstStyle/>
            <a:p>
              <a:pPr algn="ctr"/>
              <a:r>
                <a:rPr lang="en-US" dirty="0" smtClean="0"/>
                <a:t>Resources</a:t>
              </a:r>
              <a:endParaRPr lang="en-US" dirty="0"/>
            </a:p>
          </p:txBody>
        </p:sp>
      </p:grpSp>
      <p:pic>
        <p:nvPicPr>
          <p:cNvPr id="9" name="Audio 8">
            <a:hlinkClick r:id="" action="ppaction://media"/>
          </p:cNvPr>
          <p:cNvPicPr>
            <a:picLocks noChangeAspect="1"/>
          </p:cNvPicPr>
          <p:nvPr>
            <a:audioFile r:link="rId2"/>
            <p:extLst>
              <p:ext uri="{DAA4B4D4-6D71-4841-9C94-3DE7FCFB9230}">
                <p14:media xmlns="" xmlns:p14="http://schemas.microsoft.com/office/powerpoint/2010/main" r:embed="rId11"/>
              </p:ext>
            </p:extLst>
          </p:nvPr>
        </p:nvPicPr>
        <p:blipFill>
          <a:blip r:embed="rId12" cstate="print"/>
          <a:stretch>
            <a:fillRect/>
          </a:stretch>
        </p:blipFill>
        <p:spPr>
          <a:xfrm>
            <a:off x="8382000" y="6096000"/>
            <a:ext cx="609600" cy="609600"/>
          </a:xfrm>
          <a:prstGeom prst="rect">
            <a:avLst/>
          </a:prstGeom>
        </p:spPr>
      </p:pic>
    </p:spTree>
    <p:custDataLst>
      <p:tags r:id="rId1"/>
    </p:custDataLst>
  </p:cSld>
  <p:clrMapOvr>
    <a:masterClrMapping/>
  </p:clrMapOvr>
  <p:transition advTm="1460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Tech</a:t>
            </a:r>
            <a:endParaRPr lang="en-US" dirty="0"/>
          </a:p>
        </p:txBody>
      </p:sp>
      <p:sp>
        <p:nvSpPr>
          <p:cNvPr id="3" name="Content Placeholder 2"/>
          <p:cNvSpPr>
            <a:spLocks noGrp="1"/>
          </p:cNvSpPr>
          <p:nvPr>
            <p:ph idx="1"/>
          </p:nvPr>
        </p:nvSpPr>
        <p:spPr/>
        <p:txBody>
          <a:bodyPr>
            <a:normAutofit/>
          </a:bodyPr>
          <a:lstStyle/>
          <a:p>
            <a:pPr>
              <a:buNone/>
            </a:pPr>
            <a:r>
              <a:rPr lang="en-US" dirty="0" smtClean="0"/>
              <a:t>“No-tech solutions are those that make use of procedures, services, and existing conditions in the environment that do not involve the use of devices or equipment.”</a:t>
            </a:r>
          </a:p>
          <a:p>
            <a:r>
              <a:rPr lang="en-US" dirty="0" smtClean="0"/>
              <a:t>Examples</a:t>
            </a:r>
          </a:p>
          <a:p>
            <a:pPr lvl="1"/>
            <a:r>
              <a:rPr lang="en-US" dirty="0" smtClean="0"/>
              <a:t>Physical Therapy</a:t>
            </a:r>
          </a:p>
          <a:p>
            <a:pPr lvl="1"/>
            <a:r>
              <a:rPr lang="en-US" dirty="0" smtClean="0"/>
              <a:t>Occupational Therapy</a:t>
            </a:r>
          </a:p>
          <a:p>
            <a:pPr lvl="1"/>
            <a:r>
              <a:rPr lang="en-US" dirty="0" smtClean="0"/>
              <a:t>Other Specialists</a:t>
            </a:r>
            <a:endParaRPr lang="en-US" dirty="0"/>
          </a:p>
        </p:txBody>
      </p:sp>
      <p:pic>
        <p:nvPicPr>
          <p:cNvPr id="7" name="Picture 6" descr="Back.png">
            <a:hlinkClick r:id="rId5" action="ppaction://hlinksldjump"/>
          </p:cNvPr>
          <p:cNvPicPr>
            <a:picLocks noChangeAspect="1"/>
          </p:cNvPicPr>
          <p:nvPr/>
        </p:nvPicPr>
        <p:blipFill>
          <a:blip r:embed="rId6" cstate="print"/>
          <a:stretch>
            <a:fillRect/>
          </a:stretch>
        </p:blipFill>
        <p:spPr>
          <a:xfrm>
            <a:off x="7912710" y="5474322"/>
            <a:ext cx="1231290" cy="1383678"/>
          </a:xfrm>
          <a:prstGeom prst="rect">
            <a:avLst/>
          </a:prstGeom>
        </p:spPr>
      </p:pic>
      <p:pic>
        <p:nvPicPr>
          <p:cNvPr id="5" name="Audio 4">
            <a:hlinkClick r:id="" action="ppaction://media"/>
          </p:cNvPr>
          <p:cNvPicPr>
            <a:picLocks noChangeAspect="1"/>
          </p:cNvPicPr>
          <p:nvPr>
            <a:audioFile r:link="rId2"/>
            <p:extLst>
              <p:ext uri="{DAA4B4D4-6D71-4841-9C94-3DE7FCFB9230}">
                <p14:media xmlns="" xmlns:p14="http://schemas.microsoft.com/office/powerpoint/2010/main" r:embed="rId7"/>
              </p:ext>
            </p:extLst>
          </p:nvPr>
        </p:nvPicPr>
        <p:blipFill>
          <a:blip r:embed="rId8" cstate="print"/>
          <a:stretch>
            <a:fillRect/>
          </a:stretch>
        </p:blipFill>
        <p:spPr>
          <a:xfrm>
            <a:off x="8382000" y="6096000"/>
            <a:ext cx="609600" cy="609600"/>
          </a:xfrm>
          <a:prstGeom prst="rect">
            <a:avLst/>
          </a:prstGeom>
        </p:spPr>
      </p:pic>
      <p:grpSp>
        <p:nvGrpSpPr>
          <p:cNvPr id="10" name="Group 9"/>
          <p:cNvGrpSpPr/>
          <p:nvPr/>
        </p:nvGrpSpPr>
        <p:grpSpPr>
          <a:xfrm>
            <a:off x="4648200" y="4038600"/>
            <a:ext cx="1676400" cy="1862554"/>
            <a:chOff x="4648200" y="4038600"/>
            <a:chExt cx="1676400" cy="1862554"/>
          </a:xfrm>
        </p:grpSpPr>
        <p:pic>
          <p:nvPicPr>
            <p:cNvPr id="8" name="Picture 7" descr="pt.jpg"/>
            <p:cNvPicPr>
              <a:picLocks noChangeAspect="1"/>
            </p:cNvPicPr>
            <p:nvPr/>
          </p:nvPicPr>
          <p:blipFill>
            <a:blip r:embed="rId9" cstate="print"/>
            <a:stretch>
              <a:fillRect/>
            </a:stretch>
          </p:blipFill>
          <p:spPr>
            <a:xfrm>
              <a:off x="4724400" y="4038600"/>
              <a:ext cx="1524000" cy="1590675"/>
            </a:xfrm>
            <a:prstGeom prst="rect">
              <a:avLst/>
            </a:prstGeom>
          </p:spPr>
        </p:pic>
        <p:sp>
          <p:nvSpPr>
            <p:cNvPr id="9" name="TextBox 8"/>
            <p:cNvSpPr txBox="1"/>
            <p:nvPr/>
          </p:nvSpPr>
          <p:spPr>
            <a:xfrm>
              <a:off x="4648200" y="5562600"/>
              <a:ext cx="1676400" cy="338554"/>
            </a:xfrm>
            <a:prstGeom prst="rect">
              <a:avLst/>
            </a:prstGeom>
            <a:noFill/>
          </p:spPr>
          <p:txBody>
            <a:bodyPr wrap="square" rtlCol="0">
              <a:spAutoFit/>
            </a:bodyPr>
            <a:lstStyle/>
            <a:p>
              <a:pPr algn="ctr"/>
              <a:r>
                <a:rPr lang="en-US" sz="1600" dirty="0" smtClean="0"/>
                <a:t>Therapy Assist</a:t>
              </a:r>
              <a:endParaRPr lang="en-US" sz="1600" dirty="0"/>
            </a:p>
          </p:txBody>
        </p:sp>
      </p:grpSp>
    </p:spTree>
    <p:custDataLst>
      <p:tags r:id="rId1"/>
    </p:custDataLst>
  </p:cSld>
  <p:clrMapOvr>
    <a:masterClrMapping/>
  </p:clrMapOvr>
  <p:transition advTm="3520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Tech</a:t>
            </a:r>
            <a:endParaRPr lang="en-US" dirty="0"/>
          </a:p>
        </p:txBody>
      </p:sp>
      <p:sp>
        <p:nvSpPr>
          <p:cNvPr id="3" name="Content Placeholder 2"/>
          <p:cNvSpPr>
            <a:spLocks noGrp="1"/>
          </p:cNvSpPr>
          <p:nvPr>
            <p:ph idx="1"/>
          </p:nvPr>
        </p:nvSpPr>
        <p:spPr/>
        <p:txBody>
          <a:bodyPr>
            <a:normAutofit/>
          </a:bodyPr>
          <a:lstStyle/>
          <a:p>
            <a:pPr>
              <a:buNone/>
            </a:pPr>
            <a:r>
              <a:rPr lang="en-US" dirty="0" smtClean="0"/>
              <a:t>“Low-tech items are less sophisticated thank no-tech.”</a:t>
            </a:r>
          </a:p>
          <a:p>
            <a:r>
              <a:rPr lang="en-US" dirty="0" smtClean="0"/>
              <a:t>Examples</a:t>
            </a:r>
          </a:p>
          <a:p>
            <a:pPr lvl="1"/>
            <a:r>
              <a:rPr lang="en-US" dirty="0" smtClean="0"/>
              <a:t>Adapted utensils</a:t>
            </a:r>
          </a:p>
          <a:p>
            <a:pPr lvl="1"/>
            <a:r>
              <a:rPr lang="en-US" dirty="0" smtClean="0"/>
              <a:t>Velcro</a:t>
            </a:r>
          </a:p>
          <a:p>
            <a:pPr lvl="1"/>
            <a:r>
              <a:rPr lang="en-US" dirty="0" smtClean="0"/>
              <a:t>General School Supplies</a:t>
            </a:r>
          </a:p>
        </p:txBody>
      </p:sp>
      <p:pic>
        <p:nvPicPr>
          <p:cNvPr id="10" name="Picture 9" descr="Back.png">
            <a:hlinkClick r:id="rId5" action="ppaction://hlinksldjump"/>
          </p:cNvPr>
          <p:cNvPicPr>
            <a:picLocks noChangeAspect="1"/>
          </p:cNvPicPr>
          <p:nvPr/>
        </p:nvPicPr>
        <p:blipFill>
          <a:blip r:embed="rId6" cstate="print"/>
          <a:stretch>
            <a:fillRect/>
          </a:stretch>
        </p:blipFill>
        <p:spPr>
          <a:xfrm>
            <a:off x="7912710" y="5474322"/>
            <a:ext cx="1231290" cy="1383678"/>
          </a:xfrm>
          <a:prstGeom prst="rect">
            <a:avLst/>
          </a:prstGeom>
        </p:spPr>
      </p:pic>
      <p:pic>
        <p:nvPicPr>
          <p:cNvPr id="11" name="Picture 10" descr="adapted utensils.jpg"/>
          <p:cNvPicPr>
            <a:picLocks noChangeAspect="1"/>
          </p:cNvPicPr>
          <p:nvPr/>
        </p:nvPicPr>
        <p:blipFill>
          <a:blip r:embed="rId7" cstate="print"/>
          <a:stretch>
            <a:fillRect/>
          </a:stretch>
        </p:blipFill>
        <p:spPr>
          <a:xfrm>
            <a:off x="5334000" y="3124200"/>
            <a:ext cx="2381250" cy="1714500"/>
          </a:xfrm>
          <a:prstGeom prst="rect">
            <a:avLst/>
          </a:prstGeom>
        </p:spPr>
      </p:pic>
      <p:pic>
        <p:nvPicPr>
          <p:cNvPr id="4" name="Audio 3">
            <a:hlinkClick r:id="" action="ppaction://media"/>
          </p:cNvPr>
          <p:cNvPicPr>
            <a:picLocks noChangeAspect="1"/>
          </p:cNvPicPr>
          <p:nvPr>
            <a:audioFile r:link="rId2"/>
            <p:extLst>
              <p:ext uri="{DAA4B4D4-6D71-4841-9C94-3DE7FCFB9230}">
                <p14:media xmlns="" xmlns:p14="http://schemas.microsoft.com/office/powerpoint/2010/main" r:embed="rId8"/>
              </p:ext>
            </p:extLst>
          </p:nvPr>
        </p:nvPicPr>
        <p:blipFill>
          <a:blip r:embed="rId9" cstate="print"/>
          <a:stretch>
            <a:fillRect/>
          </a:stretch>
        </p:blipFill>
        <p:spPr>
          <a:xfrm>
            <a:off x="8382000" y="6096000"/>
            <a:ext cx="609600" cy="609600"/>
          </a:xfrm>
          <a:prstGeom prst="rect">
            <a:avLst/>
          </a:prstGeom>
        </p:spPr>
      </p:pic>
    </p:spTree>
    <p:custDataLst>
      <p:tags r:id="rId1"/>
    </p:custDataLst>
  </p:cSld>
  <p:clrMapOvr>
    <a:masterClrMapping/>
  </p:clrMapOvr>
  <p:transition advTm="2693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Tech</a:t>
            </a:r>
            <a:endParaRPr lang="en-US" dirty="0"/>
          </a:p>
        </p:txBody>
      </p:sp>
      <p:sp>
        <p:nvSpPr>
          <p:cNvPr id="3" name="Content Placeholder 2"/>
          <p:cNvSpPr>
            <a:spLocks noGrp="1"/>
          </p:cNvSpPr>
          <p:nvPr>
            <p:ph idx="1"/>
          </p:nvPr>
        </p:nvSpPr>
        <p:spPr/>
        <p:txBody>
          <a:bodyPr/>
          <a:lstStyle/>
          <a:p>
            <a:pPr>
              <a:buNone/>
            </a:pPr>
            <a:r>
              <a:rPr lang="en-US" dirty="0" smtClean="0"/>
              <a:t>“Medium-tech devices are relatively complicated mechanical devices.</a:t>
            </a:r>
          </a:p>
          <a:p>
            <a:r>
              <a:rPr lang="en-US" dirty="0" smtClean="0"/>
              <a:t>Examples</a:t>
            </a:r>
          </a:p>
          <a:p>
            <a:pPr lvl="1"/>
            <a:r>
              <a:rPr lang="en-US" dirty="0" smtClean="0"/>
              <a:t>Mobility Devices</a:t>
            </a:r>
          </a:p>
          <a:p>
            <a:pPr lvl="1"/>
            <a:r>
              <a:rPr lang="en-US" dirty="0" smtClean="0"/>
              <a:t>Equipment</a:t>
            </a:r>
          </a:p>
          <a:p>
            <a:pPr>
              <a:buNone/>
            </a:pPr>
            <a:endParaRPr lang="en-US" dirty="0"/>
          </a:p>
        </p:txBody>
      </p:sp>
      <p:pic>
        <p:nvPicPr>
          <p:cNvPr id="7" name="Picture 6" descr="Back.png">
            <a:hlinkClick r:id="rId5" action="ppaction://hlinksldjump"/>
          </p:cNvPr>
          <p:cNvPicPr>
            <a:picLocks noChangeAspect="1"/>
          </p:cNvPicPr>
          <p:nvPr/>
        </p:nvPicPr>
        <p:blipFill>
          <a:blip r:embed="rId6" cstate="print"/>
          <a:stretch>
            <a:fillRect/>
          </a:stretch>
        </p:blipFill>
        <p:spPr>
          <a:xfrm>
            <a:off x="7912710" y="5474322"/>
            <a:ext cx="1231290" cy="1383678"/>
          </a:xfrm>
          <a:prstGeom prst="rect">
            <a:avLst/>
          </a:prstGeom>
        </p:spPr>
      </p:pic>
      <p:pic>
        <p:nvPicPr>
          <p:cNvPr id="8" name="Picture 7" descr="mobile stander.jpg"/>
          <p:cNvPicPr>
            <a:picLocks noChangeAspect="1"/>
          </p:cNvPicPr>
          <p:nvPr/>
        </p:nvPicPr>
        <p:blipFill>
          <a:blip r:embed="rId7" cstate="print"/>
          <a:stretch>
            <a:fillRect/>
          </a:stretch>
        </p:blipFill>
        <p:spPr>
          <a:xfrm>
            <a:off x="838200" y="4495800"/>
            <a:ext cx="2971800" cy="1524000"/>
          </a:xfrm>
          <a:prstGeom prst="rect">
            <a:avLst/>
          </a:prstGeom>
        </p:spPr>
      </p:pic>
      <p:pic>
        <p:nvPicPr>
          <p:cNvPr id="4" name="Audio 3">
            <a:hlinkClick r:id="" action="ppaction://media"/>
          </p:cNvPr>
          <p:cNvPicPr>
            <a:picLocks noChangeAspect="1"/>
          </p:cNvPicPr>
          <p:nvPr>
            <a:audioFile r:link="rId2"/>
            <p:extLst>
              <p:ext uri="{DAA4B4D4-6D71-4841-9C94-3DE7FCFB9230}">
                <p14:media xmlns="" xmlns:p14="http://schemas.microsoft.com/office/powerpoint/2010/main" r:embed="rId8"/>
              </p:ext>
            </p:extLst>
          </p:nvPr>
        </p:nvPicPr>
        <p:blipFill>
          <a:blip r:embed="rId9" cstate="print"/>
          <a:stretch>
            <a:fillRect/>
          </a:stretch>
        </p:blipFill>
        <p:spPr>
          <a:xfrm>
            <a:off x="8382000" y="6096000"/>
            <a:ext cx="609600" cy="609600"/>
          </a:xfrm>
          <a:prstGeom prst="rect">
            <a:avLst/>
          </a:prstGeom>
        </p:spPr>
      </p:pic>
    </p:spTree>
    <p:custDataLst>
      <p:tags r:id="rId1"/>
    </p:custDataLst>
  </p:cSld>
  <p:clrMapOvr>
    <a:masterClrMapping/>
  </p:clrMapOvr>
  <p:transition advTm="2422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Tech</a:t>
            </a:r>
            <a:endParaRPr lang="en-US" dirty="0"/>
          </a:p>
        </p:txBody>
      </p:sp>
      <p:sp>
        <p:nvSpPr>
          <p:cNvPr id="3" name="Content Placeholder 2"/>
          <p:cNvSpPr>
            <a:spLocks noGrp="1"/>
          </p:cNvSpPr>
          <p:nvPr>
            <p:ph idx="1"/>
          </p:nvPr>
        </p:nvSpPr>
        <p:spPr/>
        <p:txBody>
          <a:bodyPr/>
          <a:lstStyle/>
          <a:p>
            <a:pPr>
              <a:buNone/>
            </a:pPr>
            <a:r>
              <a:rPr lang="en-US" dirty="0" smtClean="0"/>
              <a:t>“High-tech devices incorporate sophisticated electronics or computers.”</a:t>
            </a:r>
          </a:p>
          <a:p>
            <a:r>
              <a:rPr lang="en-US" dirty="0" smtClean="0"/>
              <a:t>Examples</a:t>
            </a:r>
          </a:p>
          <a:p>
            <a:pPr lvl="1"/>
            <a:r>
              <a:rPr lang="en-US" dirty="0" smtClean="0"/>
              <a:t>IPADS</a:t>
            </a:r>
          </a:p>
          <a:p>
            <a:pPr lvl="1"/>
            <a:r>
              <a:rPr lang="en-US" dirty="0" smtClean="0"/>
              <a:t>Communication Devices</a:t>
            </a:r>
          </a:p>
          <a:p>
            <a:pPr lvl="1"/>
            <a:r>
              <a:rPr lang="en-US" dirty="0" smtClean="0"/>
              <a:t>Computer Programs</a:t>
            </a:r>
            <a:endParaRPr lang="en-US" dirty="0"/>
          </a:p>
        </p:txBody>
      </p:sp>
      <p:pic>
        <p:nvPicPr>
          <p:cNvPr id="4" name="Picture 3" descr="Back.png">
            <a:hlinkClick r:id="rId5" action="ppaction://hlinksldjump"/>
          </p:cNvPr>
          <p:cNvPicPr>
            <a:picLocks noChangeAspect="1"/>
          </p:cNvPicPr>
          <p:nvPr/>
        </p:nvPicPr>
        <p:blipFill>
          <a:blip r:embed="rId6" cstate="print"/>
          <a:stretch>
            <a:fillRect/>
          </a:stretch>
        </p:blipFill>
        <p:spPr>
          <a:xfrm>
            <a:off x="7912710" y="5474322"/>
            <a:ext cx="1231290" cy="1383678"/>
          </a:xfrm>
          <a:prstGeom prst="rect">
            <a:avLst/>
          </a:prstGeom>
        </p:spPr>
      </p:pic>
      <p:pic>
        <p:nvPicPr>
          <p:cNvPr id="5" name="Picture 4" descr="ipad.jpg"/>
          <p:cNvPicPr>
            <a:picLocks noChangeAspect="1"/>
          </p:cNvPicPr>
          <p:nvPr/>
        </p:nvPicPr>
        <p:blipFill>
          <a:blip r:embed="rId7" cstate="print"/>
          <a:stretch>
            <a:fillRect/>
          </a:stretch>
        </p:blipFill>
        <p:spPr>
          <a:xfrm>
            <a:off x="4876800" y="2667000"/>
            <a:ext cx="2371725" cy="1590675"/>
          </a:xfrm>
          <a:prstGeom prst="rect">
            <a:avLst/>
          </a:prstGeom>
        </p:spPr>
      </p:pic>
      <p:pic>
        <p:nvPicPr>
          <p:cNvPr id="6" name="Audio 5">
            <a:hlinkClick r:id="" action="ppaction://media"/>
          </p:cNvPr>
          <p:cNvPicPr>
            <a:picLocks noChangeAspect="1"/>
          </p:cNvPicPr>
          <p:nvPr>
            <a:audioFile r:link="rId2"/>
            <p:extLst>
              <p:ext uri="{DAA4B4D4-6D71-4841-9C94-3DE7FCFB9230}">
                <p14:media xmlns="" xmlns:p14="http://schemas.microsoft.com/office/powerpoint/2010/main" r:embed="rId8"/>
              </p:ext>
            </p:extLst>
          </p:nvPr>
        </p:nvPicPr>
        <p:blipFill>
          <a:blip r:embed="rId9" cstate="print"/>
          <a:stretch>
            <a:fillRect/>
          </a:stretch>
        </p:blipFill>
        <p:spPr>
          <a:xfrm>
            <a:off x="8382000" y="6096000"/>
            <a:ext cx="609600" cy="609600"/>
          </a:xfrm>
          <a:prstGeom prst="rect">
            <a:avLst/>
          </a:prstGeom>
        </p:spPr>
      </p:pic>
    </p:spTree>
    <p:custDataLst>
      <p:tags r:id="rId1"/>
    </p:custDataLst>
  </p:cSld>
  <p:clrMapOvr>
    <a:masterClrMapping/>
  </p:clrMapOvr>
  <p:transition advTm="2556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1143000"/>
          </a:xfrm>
        </p:spPr>
        <p:txBody>
          <a:bodyPr>
            <a:normAutofit/>
          </a:bodyPr>
          <a:lstStyle/>
          <a:p>
            <a:pPr algn="ctr"/>
            <a:r>
              <a:rPr lang="en-US" dirty="0" smtClean="0"/>
              <a:t>Resources</a:t>
            </a:r>
            <a:endParaRPr lang="en-US" dirty="0"/>
          </a:p>
        </p:txBody>
      </p:sp>
      <p:pic>
        <p:nvPicPr>
          <p:cNvPr id="4" name="Content Placeholder 3" descr="ablenet.jpg">
            <a:hlinkClick r:id="rId5"/>
          </p:cNvPr>
          <p:cNvPicPr>
            <a:picLocks noGrp="1" noChangeAspect="1"/>
          </p:cNvPicPr>
          <p:nvPr>
            <p:ph idx="1"/>
          </p:nvPr>
        </p:nvPicPr>
        <p:blipFill>
          <a:blip r:embed="rId6" cstate="print"/>
          <a:stretch>
            <a:fillRect/>
          </a:stretch>
        </p:blipFill>
        <p:spPr>
          <a:xfrm>
            <a:off x="838200" y="1219200"/>
            <a:ext cx="2619375" cy="1743075"/>
          </a:xfrm>
        </p:spPr>
      </p:pic>
      <p:pic>
        <p:nvPicPr>
          <p:cNvPr id="5" name="Picture 4" descr="classroomdirect.jpg">
            <a:hlinkClick r:id="rId7"/>
          </p:cNvPr>
          <p:cNvPicPr>
            <a:picLocks noChangeAspect="1"/>
          </p:cNvPicPr>
          <p:nvPr/>
        </p:nvPicPr>
        <p:blipFill>
          <a:blip r:embed="rId8" cstate="print"/>
          <a:stretch>
            <a:fillRect/>
          </a:stretch>
        </p:blipFill>
        <p:spPr>
          <a:xfrm>
            <a:off x="6172200" y="1219200"/>
            <a:ext cx="1905000" cy="1905000"/>
          </a:xfrm>
          <a:prstGeom prst="rect">
            <a:avLst/>
          </a:prstGeom>
        </p:spPr>
      </p:pic>
      <p:pic>
        <p:nvPicPr>
          <p:cNvPr id="6" name="Picture 5" descr="enablemart.jpg">
            <a:hlinkClick r:id="rId9"/>
          </p:cNvPr>
          <p:cNvPicPr>
            <a:picLocks noChangeAspect="1"/>
          </p:cNvPicPr>
          <p:nvPr/>
        </p:nvPicPr>
        <p:blipFill>
          <a:blip r:embed="rId10" cstate="print"/>
          <a:stretch>
            <a:fillRect/>
          </a:stretch>
        </p:blipFill>
        <p:spPr>
          <a:xfrm>
            <a:off x="5257800" y="3352800"/>
            <a:ext cx="2867025" cy="1076325"/>
          </a:xfrm>
          <a:prstGeom prst="rect">
            <a:avLst/>
          </a:prstGeom>
        </p:spPr>
      </p:pic>
      <p:pic>
        <p:nvPicPr>
          <p:cNvPr id="7" name="Picture 6" descr="mayerjohnson.jpg">
            <a:hlinkClick r:id="rId11"/>
          </p:cNvPr>
          <p:cNvPicPr>
            <a:picLocks noChangeAspect="1"/>
          </p:cNvPicPr>
          <p:nvPr/>
        </p:nvPicPr>
        <p:blipFill>
          <a:blip r:embed="rId12" cstate="print"/>
          <a:stretch>
            <a:fillRect/>
          </a:stretch>
        </p:blipFill>
        <p:spPr>
          <a:xfrm>
            <a:off x="609600" y="4800600"/>
            <a:ext cx="2743200" cy="1666875"/>
          </a:xfrm>
          <a:prstGeom prst="rect">
            <a:avLst/>
          </a:prstGeom>
        </p:spPr>
      </p:pic>
      <p:pic>
        <p:nvPicPr>
          <p:cNvPr id="8" name="Picture 7" descr="schoolspecialty.jpg">
            <a:hlinkClick r:id="rId13"/>
          </p:cNvPr>
          <p:cNvPicPr>
            <a:picLocks noChangeAspect="1"/>
          </p:cNvPicPr>
          <p:nvPr/>
        </p:nvPicPr>
        <p:blipFill>
          <a:blip r:embed="rId14" cstate="print"/>
          <a:stretch>
            <a:fillRect/>
          </a:stretch>
        </p:blipFill>
        <p:spPr>
          <a:xfrm>
            <a:off x="5410200" y="5105400"/>
            <a:ext cx="2717800" cy="1219200"/>
          </a:xfrm>
          <a:prstGeom prst="rect">
            <a:avLst/>
          </a:prstGeom>
        </p:spPr>
      </p:pic>
      <p:pic>
        <p:nvPicPr>
          <p:cNvPr id="16" name="Picture 15" descr="enablingdevices.jpg">
            <a:hlinkClick r:id="rId15"/>
          </p:cNvPr>
          <p:cNvPicPr>
            <a:picLocks noChangeAspect="1"/>
          </p:cNvPicPr>
          <p:nvPr/>
        </p:nvPicPr>
        <p:blipFill>
          <a:blip r:embed="rId16" cstate="print"/>
          <a:stretch>
            <a:fillRect/>
          </a:stretch>
        </p:blipFill>
        <p:spPr>
          <a:xfrm>
            <a:off x="685800" y="3581400"/>
            <a:ext cx="2809875" cy="838200"/>
          </a:xfrm>
          <a:prstGeom prst="rect">
            <a:avLst/>
          </a:prstGeom>
        </p:spPr>
      </p:pic>
      <p:pic>
        <p:nvPicPr>
          <p:cNvPr id="3" name="Audio 2">
            <a:hlinkClick r:id="" action="ppaction://media"/>
          </p:cNvPr>
          <p:cNvPicPr>
            <a:picLocks noChangeAspect="1"/>
          </p:cNvPicPr>
          <p:nvPr>
            <a:audioFile r:link="rId2"/>
            <p:extLst>
              <p:ext uri="{DAA4B4D4-6D71-4841-9C94-3DE7FCFB9230}">
                <p14:media xmlns="" xmlns:p14="http://schemas.microsoft.com/office/powerpoint/2010/main" r:embed="rId17"/>
              </p:ext>
            </p:extLst>
          </p:nvPr>
        </p:nvPicPr>
        <p:blipFill>
          <a:blip r:embed="rId18" cstate="print"/>
          <a:stretch>
            <a:fillRect/>
          </a:stretch>
        </p:blipFill>
        <p:spPr>
          <a:xfrm>
            <a:off x="8382000" y="6096000"/>
            <a:ext cx="609600" cy="609600"/>
          </a:xfrm>
          <a:prstGeom prst="rect">
            <a:avLst/>
          </a:prstGeom>
        </p:spPr>
      </p:pic>
    </p:spTree>
    <p:custDataLst>
      <p:tags r:id="rId1"/>
    </p:custDataLst>
  </p:cSld>
  <p:clrMapOvr>
    <a:masterClrMapping/>
  </p:clrMapOvr>
  <p:transition advTm="2997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ox(i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ox(i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ox(i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ox(in)">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5|4.6|1.3|1.5|1.3|2"/>
</p:tagLst>
</file>

<file path=ppt/tags/tag10.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4.4|15.1|1.5"/>
</p:tagLst>
</file>

<file path=ppt/tags/tag3.xml><?xml version="1.0" encoding="utf-8"?>
<p:tagLst xmlns:a="http://schemas.openxmlformats.org/drawingml/2006/main" xmlns:r="http://schemas.openxmlformats.org/officeDocument/2006/relationships" xmlns:p="http://schemas.openxmlformats.org/presentationml/2006/main">
  <p:tag name="TIMING" val="|2.8|1.2|1.4|1.2"/>
</p:tagLst>
</file>

<file path=ppt/tags/tag4.xml><?xml version="1.0" encoding="utf-8"?>
<p:tagLst xmlns:a="http://schemas.openxmlformats.org/drawingml/2006/main" xmlns:r="http://schemas.openxmlformats.org/officeDocument/2006/relationships" xmlns:p="http://schemas.openxmlformats.org/presentationml/2006/main">
  <p:tag name="TIMING" val="|4.9|14.6"/>
</p:tagLst>
</file>

<file path=ppt/tags/tag5.xml><?xml version="1.0" encoding="utf-8"?>
<p:tagLst xmlns:a="http://schemas.openxmlformats.org/drawingml/2006/main" xmlns:r="http://schemas.openxmlformats.org/officeDocument/2006/relationships" xmlns:p="http://schemas.openxmlformats.org/presentationml/2006/main">
  <p:tag name="TIMING" val="|3.9|8"/>
</p:tagLst>
</file>

<file path=ppt/tags/tag6.xml><?xml version="1.0" encoding="utf-8"?>
<p:tagLst xmlns:a="http://schemas.openxmlformats.org/drawingml/2006/main" xmlns:r="http://schemas.openxmlformats.org/officeDocument/2006/relationships" xmlns:p="http://schemas.openxmlformats.org/presentationml/2006/main">
  <p:tag name="TIMING" val="|2.7|7.2"/>
</p:tagLst>
</file>

<file path=ppt/tags/tag7.xml><?xml version="1.0" encoding="utf-8"?>
<p:tagLst xmlns:a="http://schemas.openxmlformats.org/drawingml/2006/main" xmlns:r="http://schemas.openxmlformats.org/officeDocument/2006/relationships" xmlns:p="http://schemas.openxmlformats.org/presentationml/2006/main">
  <p:tag name="TIMING" val="|2.5|6.5"/>
</p:tagLst>
</file>

<file path=ppt/tags/tag8.xml><?xml version="1.0" encoding="utf-8"?>
<p:tagLst xmlns:a="http://schemas.openxmlformats.org/drawingml/2006/main" xmlns:r="http://schemas.openxmlformats.org/officeDocument/2006/relationships" xmlns:p="http://schemas.openxmlformats.org/presentationml/2006/main">
  <p:tag name="TIMING" val="|8.9|1.3|2.2|1.9|1.7|1.7"/>
</p:tagLst>
</file>

<file path=ppt/tags/tag9.xml><?xml version="1.0" encoding="utf-8"?>
<p:tagLst xmlns:a="http://schemas.openxmlformats.org/drawingml/2006/main" xmlns:r="http://schemas.openxmlformats.org/officeDocument/2006/relationships" xmlns:p="http://schemas.openxmlformats.org/presentationml/2006/main">
  <p:tag name="TIMING" val="|2.8|2.8|9.4|5.7|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117</TotalTime>
  <Words>849</Words>
  <Application>Microsoft Office PowerPoint</Application>
  <PresentationFormat>On-screen Show (4:3)</PresentationFormat>
  <Paragraphs>181</Paragraphs>
  <Slides>12</Slides>
  <Notes>12</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Opulent</vt:lpstr>
      <vt:lpstr>  Assistive Technology An Introduction </vt:lpstr>
      <vt:lpstr>Assistive Technology</vt:lpstr>
      <vt:lpstr>Slide 3</vt:lpstr>
      <vt:lpstr>Levels</vt:lpstr>
      <vt:lpstr>No Tech</vt:lpstr>
      <vt:lpstr>Low Tech</vt:lpstr>
      <vt:lpstr>Middle Tech</vt:lpstr>
      <vt:lpstr>High Tech</vt:lpstr>
      <vt:lpstr>Resources</vt:lpstr>
      <vt:lpstr>Assistive Technology</vt:lpstr>
      <vt:lpstr>References</vt:lpstr>
      <vt:lpstr>Assistive Technology</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An Introduction To Assistive Technology </dc:title>
  <dc:creator>HP Authorized Customer</dc:creator>
  <cp:lastModifiedBy>HP Authorized Customer</cp:lastModifiedBy>
  <cp:revision>18</cp:revision>
  <dcterms:created xsi:type="dcterms:W3CDTF">2013-06-02T18:01:30Z</dcterms:created>
  <dcterms:modified xsi:type="dcterms:W3CDTF">2013-06-16T18:44:44Z</dcterms:modified>
</cp:coreProperties>
</file>