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wav"/>
  <Default Extension="wdp" ContentType="image/vnd.ms-photo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0"/>
  </p:notesMasterIdLst>
  <p:sldIdLst>
    <p:sldId id="256" r:id="rId2"/>
    <p:sldId id="257" r:id="rId3"/>
    <p:sldId id="259" r:id="rId4"/>
    <p:sldId id="262" r:id="rId5"/>
    <p:sldId id="263" r:id="rId6"/>
    <p:sldId id="264" r:id="rId7"/>
    <p:sldId id="265" r:id="rId8"/>
    <p:sldId id="266" r:id="rId9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48" autoAdjust="0"/>
    <p:restoredTop sz="94676" autoAdjust="0"/>
  </p:normalViewPr>
  <p:slideViewPr>
    <p:cSldViewPr>
      <p:cViewPr varScale="1">
        <p:scale>
          <a:sx n="87" d="100"/>
          <a:sy n="87" d="100"/>
        </p:scale>
        <p:origin x="-1464" y="-84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notesViewPr>
    <p:cSldViewPr>
      <p:cViewPr varScale="1">
        <p:scale>
          <a:sx n="41" d="100"/>
          <a:sy n="41" d="100"/>
        </p:scale>
        <p:origin x="-2381" y="-82"/>
      </p:cViewPr>
      <p:guideLst>
        <p:guide orient="horz" pos="2880"/>
        <p:guide pos="2160"/>
      </p:guideLst>
    </p:cSldViewPr>
  </p:notes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presProps" Target="presProps.xml"/><Relationship Id="rId5" Type="http://schemas.openxmlformats.org/officeDocument/2006/relationships/slide" Target="slides/slide4.xml"/><Relationship Id="rId10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FF86311-521A-4019-A713-AA7E09E5C65C}" type="datetimeFigureOut">
              <a:rPr lang="en-US" smtClean="0"/>
              <a:t>6/16/2013</a:t>
            </a:fld>
            <a:endParaRPr lang="en-US" dirty="0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 dirty="0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80F0C569-62E3-4E7A-A64D-A2CD1A51F02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24242165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changed the picture style, changed the picture color and</a:t>
            </a:r>
            <a:r>
              <a:rPr lang="en-US" baseline="0" dirty="0" smtClean="0"/>
              <a:t> sharpened it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C569-62E3-4E7A-A64D-A2CD1A51F02C}" type="slidenum">
              <a:rPr lang="en-US" smtClean="0"/>
              <a:t>3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629025065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Under corrections I lightened the image and picture brightness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C569-62E3-4E7A-A64D-A2CD1A51F02C}" type="slidenum">
              <a:rPr lang="en-US" smtClean="0"/>
              <a:t>4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28157054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Here I did text overlay.</a:t>
            </a:r>
            <a:r>
              <a:rPr lang="en-US" baseline="0" dirty="0" smtClean="0"/>
              <a:t>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C569-62E3-4E7A-A64D-A2CD1A51F02C}" type="slidenum">
              <a:rPr lang="en-US" smtClean="0"/>
              <a:t>6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20995670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dirty="0" smtClean="0"/>
              <a:t>I changed the transparency</a:t>
            </a:r>
            <a:r>
              <a:rPr lang="en-US" baseline="0" dirty="0" smtClean="0"/>
              <a:t> of the original image and the color, it was originally black. 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80F0C569-62E3-4E7A-A64D-A2CD1A51F02C}" type="slidenum">
              <a:rPr lang="en-US" smtClean="0"/>
              <a:t>8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9206279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3F67-0B06-4D21-B550-4AD6362C4C1A}" type="datetimeFigureOut">
              <a:rPr lang="en-US" smtClean="0"/>
              <a:t>6/16/2013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345440" y="2942602"/>
            <a:ext cx="7147931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572652" y="2944634"/>
            <a:ext cx="1190348" cy="2459736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7712714" y="3136658"/>
            <a:ext cx="910224" cy="2075688"/>
          </a:xfrm>
          <a:prstGeom prst="rect">
            <a:avLst/>
          </a:prstGeom>
          <a:solidFill>
            <a:schemeClr val="accent3">
              <a:alpha val="70000"/>
            </a:schemeClr>
          </a:solidFill>
          <a:ln w="6350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4" name="Rectangle 13"/>
          <p:cNvSpPr/>
          <p:nvPr/>
        </p:nvSpPr>
        <p:spPr>
          <a:xfrm>
            <a:off x="445483" y="3055621"/>
            <a:ext cx="6947845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7786826" y="4625268"/>
            <a:ext cx="762000" cy="457200"/>
          </a:xfrm>
        </p:spPr>
        <p:txBody>
          <a:bodyPr/>
          <a:lstStyle>
            <a:lvl1pPr algn="ctr">
              <a:defRPr sz="28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fld id="{6772C999-D50F-4591-ADD4-0189A464579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541822" y="4559276"/>
            <a:ext cx="6755166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538971" y="3139440"/>
            <a:ext cx="6760868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42805" y="4648200"/>
            <a:ext cx="6553200" cy="457200"/>
          </a:xfrm>
        </p:spPr>
        <p:txBody>
          <a:bodyPr>
            <a:normAutofit/>
          </a:bodyPr>
          <a:lstStyle>
            <a:lvl1pPr marL="0" indent="0" algn="ctr">
              <a:buNone/>
              <a:defRPr sz="1800" cap="all" spc="300" baseline="0">
                <a:solidFill>
                  <a:srgbClr val="FFFFFF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04705" y="3227033"/>
            <a:ext cx="6629400" cy="1219201"/>
          </a:xfrm>
        </p:spPr>
        <p:txBody>
          <a:bodyPr anchor="b" anchorCtr="0">
            <a:noAutofit/>
          </a:bodyPr>
          <a:lstStyle>
            <a:lvl1pPr>
              <a:defRPr sz="4000">
                <a:solidFill>
                  <a:schemeClr val="accent1">
                    <a:lumMod val="50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3F67-0B06-4D21-B550-4AD6362C4C1A}" type="datetimeFigureOut">
              <a:rPr lang="en-US" smtClean="0"/>
              <a:t>6/16/2013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C999-D50F-4591-ADD4-0189A464579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6861702" y="228600"/>
            <a:ext cx="1859280" cy="6122634"/>
          </a:xfrm>
          <a:prstGeom prst="rect">
            <a:avLst/>
          </a:prstGeom>
          <a:solidFill>
            <a:srgbClr val="FFFFFF">
              <a:alpha val="85000"/>
            </a:srgbClr>
          </a:solidFill>
          <a:ln>
            <a:noFill/>
          </a:ln>
          <a:effectLst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955225" y="351409"/>
            <a:ext cx="1672235" cy="587701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048577" y="395427"/>
            <a:ext cx="1485531" cy="5788981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380999"/>
            <a:ext cx="6172200" cy="57912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3F67-0B06-4D21-B550-4AD6362C4C1A}" type="datetimeFigureOut">
              <a:rPr lang="en-US" smtClean="0"/>
              <a:t>6/16/2013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C999-D50F-4591-ADD4-0189A464579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3F67-0B06-4D21-B550-4AD6362C4C1A}" type="datetimeFigureOut">
              <a:rPr lang="en-US" smtClean="0"/>
              <a:t>6/16/2013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C999-D50F-4591-ADD4-0189A464579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8" name="Rounded Rectangle 7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3F67-0B06-4D21-B550-4AD6362C4C1A}" type="datetimeFigureOut">
              <a:rPr lang="en-US" smtClean="0"/>
              <a:t>6/16/2013</a:t>
            </a:fld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451976" y="2946400"/>
            <a:ext cx="8265160" cy="24638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567656" y="3048000"/>
            <a:ext cx="8033800" cy="2245359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C999-D50F-4591-ADD4-0189A464579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36456" y="3200399"/>
            <a:ext cx="7696200" cy="1295401"/>
          </a:xfrm>
        </p:spPr>
        <p:txBody>
          <a:bodyPr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lang="en-US" sz="4000" kern="1200" cap="all" baseline="0" dirty="0">
                <a:solidFill>
                  <a:schemeClr val="accent1">
                    <a:lumMod val="50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5" name="Rectangle 14"/>
          <p:cNvSpPr/>
          <p:nvPr/>
        </p:nvSpPr>
        <p:spPr>
          <a:xfrm>
            <a:off x="675496" y="4541520"/>
            <a:ext cx="7818120" cy="664367"/>
          </a:xfrm>
          <a:prstGeom prst="rect">
            <a:avLst/>
          </a:prstGeom>
          <a:solidFill>
            <a:schemeClr val="accent1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36456" y="4607510"/>
            <a:ext cx="7696200" cy="523783"/>
          </a:xfrm>
        </p:spPr>
        <p:txBody>
          <a:bodyPr anchor="ctr">
            <a:normAutofit/>
          </a:bodyPr>
          <a:lstStyle>
            <a:lvl1pPr marL="0" indent="0" algn="ctr">
              <a:buNone/>
              <a:defRPr sz="20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4" name="Rectangle 13"/>
          <p:cNvSpPr/>
          <p:nvPr/>
        </p:nvSpPr>
        <p:spPr>
          <a:xfrm>
            <a:off x="675757" y="3124200"/>
            <a:ext cx="7817599" cy="2077720"/>
          </a:xfrm>
          <a:prstGeom prst="rect">
            <a:avLst/>
          </a:prstGeom>
          <a:noFill/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26128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719071"/>
            <a:ext cx="4038600" cy="4407408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3F67-0B06-4D21-B550-4AD6362C4C1A}" type="datetimeFigureOut">
              <a:rPr lang="en-US" smtClean="0"/>
              <a:t>6/16/2013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C999-D50F-4591-ADD4-0189A464579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26128" y="1722438"/>
            <a:ext cx="4040188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26128" y="2438400"/>
            <a:ext cx="4040188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722438"/>
            <a:ext cx="4041775" cy="639762"/>
          </a:xfrm>
        </p:spPr>
        <p:txBody>
          <a:bodyPr anchor="b">
            <a:noAutofit/>
          </a:bodyPr>
          <a:lstStyle>
            <a:lvl1pPr marL="0" indent="0" algn="ctr">
              <a:buNone/>
              <a:defRPr sz="22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438400"/>
            <a:ext cx="4041775" cy="3687762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3F67-0B06-4D21-B550-4AD6362C4C1A}" type="datetimeFigureOut">
              <a:rPr lang="en-US" smtClean="0"/>
              <a:t>6/16/2013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C999-D50F-4591-ADD4-0189A464579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3F67-0B06-4D21-B550-4AD6362C4C1A}" type="datetimeFigureOut">
              <a:rPr lang="en-US" smtClean="0"/>
              <a:t>6/16/2013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C999-D50F-4591-ADD4-0189A464579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1" name="Rounded Rectangle 10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3F67-0B06-4D21-B550-4AD6362C4C1A}" type="datetimeFigureOut">
              <a:rPr lang="en-US" smtClean="0"/>
              <a:t>6/16/2013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C999-D50F-4591-ADD4-0189A4645792}" type="slidenum">
              <a:rPr lang="en-US" smtClean="0"/>
              <a:t>‹#›</a:t>
            </a:fld>
            <a:endParaRPr lang="en-US" dirty="0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Rectangle 10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12" name="Rounded Rectangle 11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6200" y="685800"/>
            <a:ext cx="4572000" cy="5257802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3F67-0B06-4D21-B550-4AD6362C4C1A}" type="datetimeFigureOut">
              <a:rPr lang="en-US" smtClean="0"/>
              <a:t>6/16/2013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C999-D50F-4591-ADD4-0189A464579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8" name="Rectangle 7"/>
          <p:cNvSpPr/>
          <p:nvPr/>
        </p:nvSpPr>
        <p:spPr>
          <a:xfrm>
            <a:off x="560034" y="1505712"/>
            <a:ext cx="2716566" cy="3523488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76690" y="1642472"/>
            <a:ext cx="2483254" cy="3234328"/>
          </a:xfrm>
          <a:prstGeom prst="rect">
            <a:avLst/>
          </a:prstGeom>
          <a:solidFill>
            <a:srgbClr val="FFFFFF"/>
          </a:solidFill>
          <a:ln w="6350" cmpd="dbl">
            <a:solidFill>
              <a:schemeClr val="accent1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769000" y="2971800"/>
            <a:ext cx="2298634" cy="1752600"/>
          </a:xfrm>
        </p:spPr>
        <p:txBody>
          <a:bodyPr/>
          <a:lstStyle>
            <a:lvl1pPr marL="0" indent="0">
              <a:spcBef>
                <a:spcPts val="400"/>
              </a:spcBef>
              <a:buNone/>
              <a:defRPr sz="1400">
                <a:solidFill>
                  <a:schemeClr val="accent1">
                    <a:lumMod val="50000"/>
                  </a:schemeClr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69000" y="1734312"/>
            <a:ext cx="2298634" cy="1191620"/>
          </a:xfrm>
        </p:spPr>
        <p:txBody>
          <a:bodyPr anchor="b">
            <a:normAutofit/>
          </a:bodyPr>
          <a:lstStyle>
            <a:lvl1pPr algn="l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9" name="Rounded Rectangle 8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621437"/>
            <a:ext cx="7772400" cy="4331564"/>
          </a:xfrm>
          <a:solidFill>
            <a:schemeClr val="bg2"/>
          </a:solidFill>
          <a:ln>
            <a:noFill/>
          </a:ln>
          <a:effectLst>
            <a:softEdge rad="12700"/>
          </a:effectLst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dirty="0" smtClean="0"/>
              <a:t>Click icon to add picture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5B33F67-0B06-4D21-B550-4AD6362C4C1A}" type="datetimeFigureOut">
              <a:rPr lang="en-US" smtClean="0"/>
              <a:t>6/16/2013</a:t>
            </a:fld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6772C999-D50F-4591-ADD4-0189A464579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10" name="Rectangle 9"/>
          <p:cNvSpPr/>
          <p:nvPr/>
        </p:nvSpPr>
        <p:spPr>
          <a:xfrm>
            <a:off x="685800" y="4953000"/>
            <a:ext cx="7772400" cy="137160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2" name="Rectangle 11"/>
          <p:cNvSpPr/>
          <p:nvPr/>
        </p:nvSpPr>
        <p:spPr>
          <a:xfrm>
            <a:off x="761999" y="5029200"/>
            <a:ext cx="7600765" cy="1202924"/>
          </a:xfrm>
          <a:prstGeom prst="rect">
            <a:avLst/>
          </a:prstGeom>
          <a:solidFill>
            <a:srgbClr val="FFFFFF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3" name="Rectangle 12"/>
          <p:cNvSpPr/>
          <p:nvPr/>
        </p:nvSpPr>
        <p:spPr>
          <a:xfrm>
            <a:off x="914400" y="5638800"/>
            <a:ext cx="7328514" cy="451696"/>
          </a:xfrm>
          <a:prstGeom prst="rect">
            <a:avLst/>
          </a:prstGeom>
          <a:solidFill>
            <a:schemeClr val="accent1"/>
          </a:solidFill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1" name="Rectangle 10"/>
          <p:cNvSpPr/>
          <p:nvPr/>
        </p:nvSpPr>
        <p:spPr>
          <a:xfrm>
            <a:off x="605589" y="5074920"/>
            <a:ext cx="7946136" cy="1097280"/>
          </a:xfrm>
          <a:prstGeom prst="rect">
            <a:avLst/>
          </a:prstGeom>
          <a:noFill/>
          <a:ln w="6350" cmpd="dbl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56289" y="5656556"/>
            <a:ext cx="7244736" cy="401715"/>
          </a:xfrm>
        </p:spPr>
        <p:txBody>
          <a:bodyPr anchor="ctr">
            <a:normAutofit/>
          </a:bodyPr>
          <a:lstStyle>
            <a:lvl1pPr marL="0" indent="0" algn="ctr">
              <a:buNone/>
              <a:defRPr sz="1500" cap="all" spc="250" baseline="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4400" y="5105400"/>
            <a:ext cx="7328514" cy="523043"/>
          </a:xfrm>
        </p:spPr>
        <p:txBody>
          <a:bodyPr anchor="ctr" anchorCtr="0"/>
          <a:lstStyle>
            <a:lvl1pPr algn="ctr">
              <a:defRPr sz="2000" b="0">
                <a:solidFill>
                  <a:schemeClr val="accent1">
                    <a:lumMod val="75000"/>
                  </a:schemeClr>
                </a:solidFill>
              </a:defRPr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0"/>
            <a:ext cx="9144000" cy="6858000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 useBgFill="1">
        <p:nvSpPr>
          <p:cNvPr id="7" name="Rounded Rectangle 6"/>
          <p:cNvSpPr/>
          <p:nvPr/>
        </p:nvSpPr>
        <p:spPr>
          <a:xfrm>
            <a:off x="91440" y="101600"/>
            <a:ext cx="8961120" cy="6664960"/>
          </a:xfrm>
          <a:prstGeom prst="roundRect">
            <a:avLst>
              <a:gd name="adj" fmla="val 1735"/>
            </a:avLst>
          </a:prstGeom>
          <a:ln w="12700" cmpd="sng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752600"/>
            <a:ext cx="8229600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2"/>
                </a:solidFill>
              </a:defRPr>
            </a:lvl1pPr>
          </a:lstStyle>
          <a:p>
            <a:fld id="{D5B33F67-0B06-4D21-B550-4AD6362C4C1A}" type="datetimeFigureOut">
              <a:rPr lang="en-US" smtClean="0"/>
              <a:t>6/16/2013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2"/>
                </a:solidFill>
              </a:defRPr>
            </a:lvl1pPr>
          </a:lstStyle>
          <a:p>
            <a:fld id="{6772C999-D50F-4591-ADD4-0189A4645792}" type="slidenum">
              <a:rPr lang="en-US" smtClean="0"/>
              <a:t>‹#›</a:t>
            </a:fld>
            <a:endParaRPr lang="en-US" dirty="0"/>
          </a:p>
        </p:txBody>
      </p:sp>
      <p:sp>
        <p:nvSpPr>
          <p:cNvPr id="9" name="Rectangle 8"/>
          <p:cNvSpPr/>
          <p:nvPr/>
        </p:nvSpPr>
        <p:spPr>
          <a:xfrm>
            <a:off x="274320" y="278166"/>
            <a:ext cx="8595360" cy="1325880"/>
          </a:xfrm>
          <a:prstGeom prst="rect">
            <a:avLst/>
          </a:prstGeom>
          <a:solidFill>
            <a:srgbClr val="FFFFFF">
              <a:alpha val="83000"/>
            </a:srgbClr>
          </a:solidFill>
          <a:ln>
            <a:noFill/>
          </a:ln>
          <a:effectLst>
            <a:softEdge rad="12700"/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algn="ctr" defTabSz="914400" rtl="0" eaLnBrk="1" latinLnBrk="0" hangingPunct="1"/>
            <a:endParaRPr lang="en-US" sz="1800" kern="1200" dirty="0">
              <a:solidFill>
                <a:schemeClr val="lt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0" name="Rectangle 9"/>
          <p:cNvSpPr/>
          <p:nvPr/>
        </p:nvSpPr>
        <p:spPr>
          <a:xfrm>
            <a:off x="372863" y="372862"/>
            <a:ext cx="8380520" cy="1118587"/>
          </a:xfrm>
          <a:prstGeom prst="rect">
            <a:avLst/>
          </a:prstGeom>
          <a:solidFill>
            <a:srgbClr val="FFFFFF"/>
          </a:solidFill>
          <a:ln w="6350"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26128" y="408372"/>
            <a:ext cx="8260672" cy="1039427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3500" kern="1200" cap="all" baseline="0">
          <a:solidFill>
            <a:schemeClr val="accent1">
              <a:lumMod val="75000"/>
            </a:schemeClr>
          </a:solidFill>
          <a:latin typeface="+mj-lt"/>
          <a:ea typeface="+mj-ea"/>
          <a:cs typeface="+mj-cs"/>
        </a:defRPr>
      </a:lvl1pPr>
    </p:titleStyle>
    <p:bodyStyle>
      <a:lvl1pPr marL="342900" indent="-22860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2400" kern="1200">
          <a:solidFill>
            <a:schemeClr val="tx2"/>
          </a:solidFill>
          <a:latin typeface="+mn-lt"/>
          <a:ea typeface="+mn-ea"/>
          <a:cs typeface="+mn-cs"/>
        </a:defRPr>
      </a:lvl1pPr>
      <a:lvl2pPr marL="640080" indent="-22860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2000" kern="1200">
          <a:solidFill>
            <a:schemeClr val="tx2"/>
          </a:solidFill>
          <a:latin typeface="+mn-lt"/>
          <a:ea typeface="+mn-ea"/>
          <a:cs typeface="+mn-cs"/>
        </a:defRPr>
      </a:lvl2pPr>
      <a:lvl3pPr marL="914400" indent="-22860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800" kern="1200">
          <a:solidFill>
            <a:schemeClr val="tx2"/>
          </a:solidFill>
          <a:latin typeface="+mn-lt"/>
          <a:ea typeface="+mn-ea"/>
          <a:cs typeface="+mn-cs"/>
        </a:defRPr>
      </a:lvl3pPr>
      <a:lvl4pPr marL="1280160" indent="-22860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600" kern="1200">
          <a:solidFill>
            <a:schemeClr val="tx2"/>
          </a:solidFill>
          <a:latin typeface="+mn-lt"/>
          <a:ea typeface="+mn-ea"/>
          <a:cs typeface="+mn-cs"/>
        </a:defRPr>
      </a:lvl4pPr>
      <a:lvl5pPr marL="1554480" indent="-228600" algn="l" defTabSz="914400" rtl="0" eaLnBrk="1" latinLnBrk="0" hangingPunct="1">
        <a:spcBef>
          <a:spcPct val="20000"/>
        </a:spcBef>
        <a:buClr>
          <a:schemeClr val="accent5"/>
        </a:buClr>
        <a:buFont typeface="Arial" pitchFamily="34" charset="0"/>
        <a:buChar char="•"/>
        <a:defRPr sz="1600" kern="1200" baseline="0">
          <a:solidFill>
            <a:schemeClr val="tx2"/>
          </a:solidFill>
          <a:latin typeface="+mn-lt"/>
          <a:ea typeface="+mn-ea"/>
          <a:cs typeface="+mn-cs"/>
        </a:defRPr>
      </a:lvl5pPr>
      <a:lvl6pPr marL="1737360" indent="-182880" algn="l" defTabSz="914400" rtl="0" eaLnBrk="1" latinLnBrk="0" hangingPunct="1">
        <a:spcBef>
          <a:spcPct val="20000"/>
        </a:spcBef>
        <a:buClr>
          <a:schemeClr val="accent1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6pPr>
      <a:lvl7pPr marL="2011680" indent="-182880" algn="l" defTabSz="914400" rtl="0" eaLnBrk="1" latinLnBrk="0" hangingPunct="1">
        <a:spcBef>
          <a:spcPct val="20000"/>
        </a:spcBef>
        <a:buClr>
          <a:schemeClr val="accent2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7pPr>
      <a:lvl8pPr marL="2194560" indent="-182880" algn="l" defTabSz="914400" rtl="0" eaLnBrk="1" latinLnBrk="0" hangingPunct="1">
        <a:spcBef>
          <a:spcPct val="20000"/>
        </a:spcBef>
        <a:buClr>
          <a:schemeClr val="accent3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8pPr>
      <a:lvl9pPr marL="2377440" indent="-182880" algn="l" defTabSz="914400" rtl="0" eaLnBrk="1" latinLnBrk="0" hangingPunct="1">
        <a:spcBef>
          <a:spcPct val="20000"/>
        </a:spcBef>
        <a:buClr>
          <a:schemeClr val="accent4"/>
        </a:buClr>
        <a:buFont typeface="Arial" pitchFamily="34" charset="0"/>
        <a:buChar char="•"/>
        <a:defRPr sz="1400" kern="1200">
          <a:solidFill>
            <a:schemeClr val="tx2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openxmlformats.org/officeDocument/2006/relationships/audio" Target="../media/media1.wav"/><Relationship Id="rId1" Type="http://schemas.microsoft.com/office/2007/relationships/media" Target="../media/media1.wav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slide" Target="slide7.xml"/><Relationship Id="rId3" Type="http://schemas.openxmlformats.org/officeDocument/2006/relationships/slideLayout" Target="../slideLayouts/slideLayout2.xml"/><Relationship Id="rId7" Type="http://schemas.openxmlformats.org/officeDocument/2006/relationships/slide" Target="slide6.xml"/><Relationship Id="rId2" Type="http://schemas.openxmlformats.org/officeDocument/2006/relationships/audio" Target="../media/media2.wav"/><Relationship Id="rId1" Type="http://schemas.microsoft.com/office/2007/relationships/media" Target="../media/media2.wav"/><Relationship Id="rId6" Type="http://schemas.openxmlformats.org/officeDocument/2006/relationships/slide" Target="slide5.xml"/><Relationship Id="rId11" Type="http://schemas.openxmlformats.org/officeDocument/2006/relationships/image" Target="../media/image2.png"/><Relationship Id="rId5" Type="http://schemas.openxmlformats.org/officeDocument/2006/relationships/slide" Target="slide4.xml"/><Relationship Id="rId10" Type="http://schemas.openxmlformats.org/officeDocument/2006/relationships/image" Target="../media/image3.jpeg"/><Relationship Id="rId4" Type="http://schemas.openxmlformats.org/officeDocument/2006/relationships/slide" Target="slide3.xml"/><Relationship Id="rId9" Type="http://schemas.openxmlformats.org/officeDocument/2006/relationships/slide" Target="slide8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slide" Target="slide2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.xml"/><Relationship Id="rId7" Type="http://schemas.openxmlformats.org/officeDocument/2006/relationships/hyperlink" Target="http://www.forbes.com/sites/realspin/2013/01/16/its-time-for-the-u-s-to-end-its-senseless-embargo-of-cuba/" TargetMode="External"/><Relationship Id="rId12" Type="http://schemas.openxmlformats.org/officeDocument/2006/relationships/image" Target="../media/image6.png"/><Relationship Id="rId2" Type="http://schemas.openxmlformats.org/officeDocument/2006/relationships/audio" Target="../media/media3.wav"/><Relationship Id="rId1" Type="http://schemas.microsoft.com/office/2007/relationships/media" Target="../media/media3.wav"/><Relationship Id="rId6" Type="http://schemas.microsoft.com/office/2007/relationships/hdphoto" Target="../media/hdphoto1.wdp"/><Relationship Id="rId11" Type="http://schemas.openxmlformats.org/officeDocument/2006/relationships/image" Target="../media/image3.jpeg"/><Relationship Id="rId5" Type="http://schemas.openxmlformats.org/officeDocument/2006/relationships/image" Target="../media/image4.jpeg"/><Relationship Id="rId10" Type="http://schemas.openxmlformats.org/officeDocument/2006/relationships/slide" Target="slide4.xml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5.jp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13" Type="http://schemas.openxmlformats.org/officeDocument/2006/relationships/slide" Target="slide3.xml"/><Relationship Id="rId3" Type="http://schemas.openxmlformats.org/officeDocument/2006/relationships/slideLayout" Target="../slideLayouts/slideLayout4.xml"/><Relationship Id="rId7" Type="http://schemas.openxmlformats.org/officeDocument/2006/relationships/slide" Target="slide5.xml"/><Relationship Id="rId12" Type="http://schemas.openxmlformats.org/officeDocument/2006/relationships/image" Target="../media/image6.png"/><Relationship Id="rId2" Type="http://schemas.openxmlformats.org/officeDocument/2006/relationships/audio" Target="../media/media4.wav"/><Relationship Id="rId1" Type="http://schemas.microsoft.com/office/2007/relationships/media" Target="../media/media4.wav"/><Relationship Id="rId6" Type="http://schemas.openxmlformats.org/officeDocument/2006/relationships/image" Target="../media/image5.jpg"/><Relationship Id="rId11" Type="http://schemas.openxmlformats.org/officeDocument/2006/relationships/hyperlink" Target="http://www.nationalcigarmuseum.com/cigar_history/history_1460-1760.html" TargetMode="External"/><Relationship Id="rId5" Type="http://schemas.openxmlformats.org/officeDocument/2006/relationships/slide" Target="slide2.xml"/><Relationship Id="rId10" Type="http://schemas.microsoft.com/office/2007/relationships/hdphoto" Target="../media/hdphoto2.wdp"/><Relationship Id="rId4" Type="http://schemas.openxmlformats.org/officeDocument/2006/relationships/notesSlide" Target="../notesSlides/notesSlide2.xml"/><Relationship Id="rId9" Type="http://schemas.openxmlformats.org/officeDocument/2006/relationships/image" Target="../media/image8.jpeg"/><Relationship Id="rId14" Type="http://schemas.openxmlformats.org/officeDocument/2006/relationships/image" Target="../media/image7.jpe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g"/><Relationship Id="rId3" Type="http://schemas.openxmlformats.org/officeDocument/2006/relationships/slideLayout" Target="../slideLayouts/slideLayout4.xml"/><Relationship Id="rId7" Type="http://schemas.openxmlformats.org/officeDocument/2006/relationships/image" Target="../media/image3.jpeg"/><Relationship Id="rId2" Type="http://schemas.openxmlformats.org/officeDocument/2006/relationships/audio" Target="../media/media5.wav"/><Relationship Id="rId1" Type="http://schemas.microsoft.com/office/2007/relationships/media" Target="../media/media5.wav"/><Relationship Id="rId6" Type="http://schemas.openxmlformats.org/officeDocument/2006/relationships/slide" Target="slide6.xml"/><Relationship Id="rId11" Type="http://schemas.openxmlformats.org/officeDocument/2006/relationships/image" Target="../media/image10.jpeg"/><Relationship Id="rId5" Type="http://schemas.openxmlformats.org/officeDocument/2006/relationships/image" Target="../media/image5.jpg"/><Relationship Id="rId10" Type="http://schemas.openxmlformats.org/officeDocument/2006/relationships/slide" Target="slide4.xml"/><Relationship Id="rId4" Type="http://schemas.openxmlformats.org/officeDocument/2006/relationships/slide" Target="slide2.xml"/><Relationship Id="rId9" Type="http://schemas.openxmlformats.org/officeDocument/2006/relationships/image" Target="../media/image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4.xml"/><Relationship Id="rId7" Type="http://schemas.openxmlformats.org/officeDocument/2006/relationships/slide" Target="slide7.xml"/><Relationship Id="rId12" Type="http://schemas.openxmlformats.org/officeDocument/2006/relationships/image" Target="../media/image10.jpeg"/><Relationship Id="rId2" Type="http://schemas.openxmlformats.org/officeDocument/2006/relationships/audio" Target="../media/media6.wav"/><Relationship Id="rId1" Type="http://schemas.microsoft.com/office/2007/relationships/media" Target="../media/media6.wav"/><Relationship Id="rId6" Type="http://schemas.openxmlformats.org/officeDocument/2006/relationships/image" Target="../media/image5.jpg"/><Relationship Id="rId11" Type="http://schemas.openxmlformats.org/officeDocument/2006/relationships/slide" Target="slide5.xml"/><Relationship Id="rId5" Type="http://schemas.openxmlformats.org/officeDocument/2006/relationships/slide" Target="slide2.xml"/><Relationship Id="rId10" Type="http://schemas.openxmlformats.org/officeDocument/2006/relationships/image" Target="../media/image2.png"/><Relationship Id="rId4" Type="http://schemas.openxmlformats.org/officeDocument/2006/relationships/notesSlide" Target="../notesSlides/notesSlide3.xml"/><Relationship Id="rId9" Type="http://schemas.openxmlformats.org/officeDocument/2006/relationships/image" Target="../media/image11.jp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slideLayout" Target="../slideLayouts/slideLayout4.xml"/><Relationship Id="rId7" Type="http://schemas.openxmlformats.org/officeDocument/2006/relationships/slide" Target="slide8.xml"/><Relationship Id="rId12" Type="http://schemas.openxmlformats.org/officeDocument/2006/relationships/image" Target="../media/image10.jpeg"/><Relationship Id="rId2" Type="http://schemas.openxmlformats.org/officeDocument/2006/relationships/audio" Target="../media/media7.wav"/><Relationship Id="rId1" Type="http://schemas.microsoft.com/office/2007/relationships/media" Target="../media/media7.wav"/><Relationship Id="rId6" Type="http://schemas.openxmlformats.org/officeDocument/2006/relationships/image" Target="../media/image5.jpg"/><Relationship Id="rId11" Type="http://schemas.openxmlformats.org/officeDocument/2006/relationships/slide" Target="slide6.xml"/><Relationship Id="rId5" Type="http://schemas.openxmlformats.org/officeDocument/2006/relationships/slide" Target="slide2.xml"/><Relationship Id="rId10" Type="http://schemas.openxmlformats.org/officeDocument/2006/relationships/image" Target="../media/image6.png"/><Relationship Id="rId4" Type="http://schemas.openxmlformats.org/officeDocument/2006/relationships/hyperlink" Target="http://www.cigaraficionado.com/" TargetMode="External"/><Relationship Id="rId9" Type="http://schemas.openxmlformats.org/officeDocument/2006/relationships/image" Target="../media/image12.jp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5.jpg"/><Relationship Id="rId3" Type="http://schemas.openxmlformats.org/officeDocument/2006/relationships/slideLayout" Target="../slideLayouts/slideLayout2.xml"/><Relationship Id="rId7" Type="http://schemas.openxmlformats.org/officeDocument/2006/relationships/slide" Target="slide2.xml"/><Relationship Id="rId12" Type="http://schemas.openxmlformats.org/officeDocument/2006/relationships/image" Target="../media/image10.jpeg"/><Relationship Id="rId2" Type="http://schemas.openxmlformats.org/officeDocument/2006/relationships/audio" Target="../media/media8.wav"/><Relationship Id="rId1" Type="http://schemas.microsoft.com/office/2007/relationships/media" Target="../media/media8.wav"/><Relationship Id="rId6" Type="http://schemas.openxmlformats.org/officeDocument/2006/relationships/hyperlink" Target="mailto:allison.clancy@knights.ucf.edu" TargetMode="External"/><Relationship Id="rId11" Type="http://schemas.openxmlformats.org/officeDocument/2006/relationships/slide" Target="slide7.xml"/><Relationship Id="rId5" Type="http://schemas.openxmlformats.org/officeDocument/2006/relationships/hyperlink" Target="mailto:allison.clancy@knights.ucf.edu?subject=Cigar%20Presentaion" TargetMode="External"/><Relationship Id="rId10" Type="http://schemas.openxmlformats.org/officeDocument/2006/relationships/image" Target="../media/image6.png"/><Relationship Id="rId4" Type="http://schemas.openxmlformats.org/officeDocument/2006/relationships/notesSlide" Target="../notesSlides/notesSlide4.xml"/><Relationship Id="rId9" Type="http://schemas.openxmlformats.org/officeDocument/2006/relationships/image" Target="../media/image13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r>
              <a:rPr lang="en-US" dirty="0" smtClean="0"/>
              <a:t>Allison Clancy 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solidFill>
            <a:schemeClr val="accent2"/>
          </a:solidFill>
        </p:spPr>
        <p:txBody>
          <a:bodyPr/>
          <a:lstStyle/>
          <a:p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A Brief history of Cigars 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11" name="Audio 1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064771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332"/>
    </mc:Choice>
    <mc:Fallback xmlns="">
      <p:transition spd="slow" advTm="63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228600"/>
            <a:ext cx="8686800" cy="144780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Home page/content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3600" dirty="0">
                <a:solidFill>
                  <a:schemeClr val="accent3"/>
                </a:solidFill>
                <a:hlinkClick r:id="rId4" action="ppaction://hlinksldjump"/>
              </a:rPr>
              <a:t>The US </a:t>
            </a:r>
            <a:r>
              <a:rPr lang="en-US" sz="3600" dirty="0" smtClean="0">
                <a:solidFill>
                  <a:schemeClr val="accent3"/>
                </a:solidFill>
                <a:hlinkClick r:id="rId4" action="ppaction://hlinksldjump"/>
              </a:rPr>
              <a:t>Trade </a:t>
            </a:r>
            <a:r>
              <a:rPr lang="en-US" sz="3600" dirty="0">
                <a:solidFill>
                  <a:schemeClr val="accent3"/>
                </a:solidFill>
                <a:hlinkClick r:id="rId4" action="ppaction://hlinksldjump"/>
              </a:rPr>
              <a:t>E</a:t>
            </a:r>
            <a:r>
              <a:rPr lang="en-US" sz="3600" dirty="0" smtClean="0">
                <a:solidFill>
                  <a:schemeClr val="accent3"/>
                </a:solidFill>
                <a:hlinkClick r:id="rId4" action="ppaction://hlinksldjump"/>
              </a:rPr>
              <a:t>mbargo </a:t>
            </a:r>
            <a:r>
              <a:rPr lang="en-US" sz="3600" dirty="0">
                <a:solidFill>
                  <a:schemeClr val="accent3"/>
                </a:solidFill>
                <a:hlinkClick r:id="rId4" action="ppaction://hlinksldjump"/>
              </a:rPr>
              <a:t>on Cuba</a:t>
            </a:r>
            <a:endParaRPr lang="en-US" sz="3600" dirty="0">
              <a:solidFill>
                <a:schemeClr val="accent3"/>
              </a:solidFill>
            </a:endParaRPr>
          </a:p>
          <a:p>
            <a:pPr marL="114300" indent="0">
              <a:buNone/>
            </a:pPr>
            <a:r>
              <a:rPr lang="en-US" sz="3600" dirty="0">
                <a:solidFill>
                  <a:schemeClr val="accent3"/>
                </a:solidFill>
                <a:hlinkClick r:id="rId5" action="ppaction://hlinksldjump"/>
              </a:rPr>
              <a:t>The Origin of the Cigar </a:t>
            </a:r>
            <a:endParaRPr lang="en-US" sz="3600" dirty="0" smtClean="0">
              <a:solidFill>
                <a:schemeClr val="accent3"/>
              </a:solidFill>
            </a:endParaRPr>
          </a:p>
          <a:p>
            <a:pPr marL="114300" indent="0">
              <a:buNone/>
            </a:pPr>
            <a:r>
              <a:rPr lang="en-US" sz="3600" dirty="0" smtClean="0">
                <a:solidFill>
                  <a:schemeClr val="accent3"/>
                </a:solidFill>
                <a:hlinkClick r:id="rId6" action="ppaction://hlinksldjump"/>
              </a:rPr>
              <a:t>Why Cuba?</a:t>
            </a:r>
            <a:endParaRPr lang="en-US" sz="3600" dirty="0">
              <a:solidFill>
                <a:schemeClr val="accent3"/>
              </a:solidFill>
            </a:endParaRPr>
          </a:p>
          <a:p>
            <a:pPr marL="114300" indent="0">
              <a:buNone/>
            </a:pPr>
            <a:r>
              <a:rPr lang="en-US" sz="3600" dirty="0">
                <a:solidFill>
                  <a:schemeClr val="accent3"/>
                </a:solidFill>
                <a:hlinkClick r:id="rId7" action="ppaction://hlinksldjump"/>
              </a:rPr>
              <a:t>Cigar City: Tampa</a:t>
            </a:r>
            <a:endParaRPr lang="en-US" sz="3600" dirty="0">
              <a:solidFill>
                <a:schemeClr val="accent3"/>
              </a:solidFill>
            </a:endParaRPr>
          </a:p>
          <a:p>
            <a:pPr marL="114300" indent="0">
              <a:buNone/>
            </a:pPr>
            <a:r>
              <a:rPr lang="en-US" sz="3600" dirty="0" smtClean="0">
                <a:solidFill>
                  <a:schemeClr val="accent3"/>
                </a:solidFill>
                <a:hlinkClick r:id="rId8" action="ppaction://hlinksldjump"/>
              </a:rPr>
              <a:t>Pop-Culture</a:t>
            </a:r>
            <a:endParaRPr lang="en-US" sz="3600" dirty="0" smtClean="0">
              <a:solidFill>
                <a:schemeClr val="accent3"/>
              </a:solidFill>
            </a:endParaRPr>
          </a:p>
          <a:p>
            <a:pPr marL="114300" indent="0">
              <a:buNone/>
            </a:pPr>
            <a:r>
              <a:rPr lang="en-US" sz="3600" dirty="0" smtClean="0">
                <a:solidFill>
                  <a:schemeClr val="accent3"/>
                </a:solidFill>
                <a:hlinkClick r:id="rId9" action="ppaction://hlinksldjump"/>
              </a:rPr>
              <a:t>Last, but Important </a:t>
            </a:r>
            <a:endParaRPr lang="en-US" sz="3600" dirty="0" smtClean="0">
              <a:solidFill>
                <a:schemeClr val="accent3"/>
              </a:solidFill>
            </a:endParaRPr>
          </a:p>
          <a:p>
            <a:endParaRPr lang="en-US" dirty="0" smtClean="0"/>
          </a:p>
          <a:p>
            <a:endParaRPr lang="en-US" dirty="0"/>
          </a:p>
          <a:p>
            <a:endParaRPr lang="en-US" dirty="0"/>
          </a:p>
        </p:txBody>
      </p:sp>
      <p:pic>
        <p:nvPicPr>
          <p:cNvPr id="7" name="Picture 6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05800" y="5791200"/>
            <a:ext cx="609600" cy="659476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270132" y="6402723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Next Slide</a:t>
            </a:r>
            <a:endParaRPr lang="en-US" sz="1000" dirty="0"/>
          </a:p>
        </p:txBody>
      </p:sp>
      <p:pic>
        <p:nvPicPr>
          <p:cNvPr id="39" name="Audio 38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182202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832"/>
    </mc:Choice>
    <mc:Fallback xmlns="">
      <p:transition spd="slow" advTm="418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9"/>
                </p:tgtEl>
              </p:cMediaNode>
            </p:audio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447800"/>
          </a:xfrm>
          <a:solidFill>
            <a:schemeClr val="bg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U.S. Trade Embargo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0" name="Content Placeholder 9"/>
          <p:cNvPicPr>
            <a:picLocks noGrp="1" noChangeAspect="1"/>
          </p:cNvPicPr>
          <p:nvPr>
            <p:ph sz="half" idx="1"/>
          </p:nvPr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sharpenSoften amount="25000"/>
                    </a14:imgEffect>
                    <a14:imgEffect>
                      <a14:colorTemperature colorTemp="88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3400" y="1066800"/>
            <a:ext cx="3670300" cy="4956478"/>
          </a:xfrm>
          <a:prstGeom prst="rect">
            <a:avLst/>
          </a:prstGeom>
          <a:solidFill>
            <a:srgbClr val="FFFFFF">
              <a:shade val="85000"/>
            </a:srgbClr>
          </a:solidFill>
          <a:ln w="9525" cap="sq">
            <a:noFill/>
            <a:miter lim="800000"/>
          </a:ln>
          <a:effectLst>
            <a:outerShdw blurRad="57150" dist="37500" dir="7560000" sy="98000" kx="110000" ky="200000" algn="tl" rotWithShape="0">
              <a:srgbClr val="000000">
                <a:alpha val="20000"/>
              </a:srgbClr>
            </a:outerShdw>
          </a:effectLst>
          <a:scene3d>
            <a:camera prst="perspectiveRelaxed">
              <a:rot lat="18960000" lon="0" rev="0"/>
            </a:camera>
            <a:lightRig rig="twoPt" dir="t">
              <a:rot lat="0" lon="0" rev="7200000"/>
            </a:lightRig>
          </a:scene3d>
          <a:sp3d prstMaterial="matte">
            <a:bevelT w="22860" h="12700"/>
            <a:contourClr>
              <a:srgbClr val="FFFFFF"/>
            </a:contourClr>
          </a:sp3d>
        </p:spPr>
      </p:pic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14300" indent="0"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The Cuban Revolution</a:t>
            </a:r>
          </a:p>
          <a:p>
            <a:pPr marL="114300" indent="0"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Implications of Communism</a:t>
            </a:r>
          </a:p>
          <a:p>
            <a:pPr marL="114300" indent="0"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President Kennedy</a:t>
            </a:r>
          </a:p>
          <a:p>
            <a:pPr marL="114300" indent="0">
              <a:buNone/>
            </a:pPr>
            <a:r>
              <a:rPr lang="en-US" dirty="0" smtClean="0">
                <a:solidFill>
                  <a:schemeClr val="accent2">
                    <a:lumMod val="75000"/>
                  </a:schemeClr>
                </a:solidFill>
                <a:hlinkClick r:id="rId7"/>
              </a:rPr>
              <a:t>Recent</a:t>
            </a:r>
            <a:endParaRPr lang="en-US" dirty="0" smtClean="0">
              <a:solidFill>
                <a:schemeClr val="accent2">
                  <a:lumMod val="75000"/>
                </a:schemeClr>
              </a:solidFill>
            </a:endParaRPr>
          </a:p>
          <a:p>
            <a:pPr marL="114300" indent="0">
              <a:buNone/>
            </a:pPr>
            <a:r>
              <a:rPr lang="en-US" sz="1000" dirty="0" smtClean="0">
                <a:hlinkClick r:id="rId7"/>
              </a:rPr>
              <a:t>http</a:t>
            </a:r>
            <a:r>
              <a:rPr lang="en-US" sz="1000" dirty="0">
                <a:hlinkClick r:id="rId7"/>
              </a:rPr>
              <a:t>://www.forbes.com/sites/realspin/2013/01/16/its-time-for-the-u-s-to-end-its-senseless-embargo-of-cuba/</a:t>
            </a:r>
            <a:endParaRPr lang="en-US" sz="1000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5" name="Picture 4">
            <a:hlinkClick r:id="rId8" action="ppaction://hlinksldjump"/>
          </p:cNvPr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791200"/>
            <a:ext cx="838200" cy="6309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9186" y="6404278"/>
            <a:ext cx="744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Home Page</a:t>
            </a:r>
            <a:endParaRPr lang="en-US" sz="1000" dirty="0"/>
          </a:p>
        </p:txBody>
      </p:sp>
      <p:pic>
        <p:nvPicPr>
          <p:cNvPr id="8" name="Picture 7">
            <a:hlinkClick r:id="rId10" action="ppaction://hlinksldjump"/>
          </p:cNvPr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284" y="5791200"/>
            <a:ext cx="530157" cy="613078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09042" y="6404278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Next Slide</a:t>
            </a:r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366685" y="5638800"/>
            <a:ext cx="4129115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Old paper clippings correlating the importance of the cigar to Cuba and the trade embargo.</a:t>
            </a:r>
          </a:p>
          <a:p>
            <a:r>
              <a:rPr lang="en-US" sz="800" dirty="0" smtClean="0"/>
              <a:t>http</a:t>
            </a:r>
            <a:r>
              <a:rPr lang="en-US" sz="800" dirty="0"/>
              <a:t>://mambiwatch.blogspot.com/2012/02/what-embargo-part-1.htm</a:t>
            </a:r>
            <a:r>
              <a:rPr lang="en-US" dirty="0"/>
              <a:t>l</a:t>
            </a:r>
          </a:p>
        </p:txBody>
      </p:sp>
      <p:pic>
        <p:nvPicPr>
          <p:cNvPr id="18" name="Audio 1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28" name="Picture 4" descr="http://www.colourbox.com/preview/1535712-424021-glass-of-brandy-on-black-background.jpg">
            <a:hlinkClick r:id="rId8" action="ppaction://hlinksldjump"/>
          </p:cNvPr>
          <p:cNvPicPr>
            <a:picLocks noChangeAspect="1" noChangeArrowheads="1"/>
          </p:cNvPicPr>
          <p:nvPr/>
        </p:nvPicPr>
        <p:blipFill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77000" y="5791200"/>
            <a:ext cx="609600" cy="63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324600" y="6424948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  Back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31677060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5439"/>
    </mc:Choice>
    <mc:Fallback xmlns="">
      <p:transition spd="slow" advTm="9543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7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751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1299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051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849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5901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184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77421"/>
                            </p:stCondLst>
                            <p:childTnLst>
                              <p:par>
                                <p:cTn id="20" presetID="1" presetClass="entr" presetSubtype="0" fill="hold" nodeType="afterEffect">
                                  <p:stCondLst>
                                    <p:cond delay="184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447800"/>
          </a:xfrm>
          <a:solidFill>
            <a:schemeClr val="bg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A Cigar’s origin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114300" indent="0"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Unknown</a:t>
            </a:r>
          </a:p>
          <a:p>
            <a:pPr marL="114300" indent="0"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Mayans</a:t>
            </a:r>
          </a:p>
          <a:p>
            <a:pPr marL="114300" indent="0"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Christopher Columbus</a:t>
            </a:r>
          </a:p>
          <a:p>
            <a:pPr marL="114300" indent="0"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Interesting fact </a:t>
            </a:r>
            <a:endParaRPr lang="en-US" dirty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5200" y="5791198"/>
            <a:ext cx="838200" cy="58706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9186" y="6404278"/>
            <a:ext cx="744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Home Page</a:t>
            </a:r>
            <a:endParaRPr lang="en-US" sz="1000" dirty="0"/>
          </a:p>
        </p:txBody>
      </p:sp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26956" y="5791198"/>
            <a:ext cx="515486" cy="587063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09042" y="6404278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Next Slide</a:t>
            </a:r>
            <a:endParaRPr lang="en-US" sz="1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9"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1905000"/>
            <a:ext cx="4023360" cy="3429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TextBox 10"/>
          <p:cNvSpPr txBox="1"/>
          <p:nvPr/>
        </p:nvSpPr>
        <p:spPr>
          <a:xfrm>
            <a:off x="457200" y="5486400"/>
            <a:ext cx="4038600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Christopher Columbus receiving cigar tobacco as a gift from the natives</a:t>
            </a:r>
          </a:p>
          <a:p>
            <a:r>
              <a:rPr lang="en-US" sz="800" u="sng" dirty="0">
                <a:hlinkClick r:id="rId11"/>
              </a:rPr>
              <a:t>http://www.nationalcigarmuseum.com/cigar_history/history_1460-1760.html</a:t>
            </a:r>
            <a:endParaRPr lang="en-US" sz="800" dirty="0"/>
          </a:p>
          <a:p>
            <a:endParaRPr lang="en-US" dirty="0"/>
          </a:p>
        </p:txBody>
      </p:sp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3" name="Picture 4" descr="http://www.colourbox.com/preview/1535712-424021-glass-of-brandy-on-black-background.jpg">
            <a:hlinkClick r:id="rId13" action="ppaction://hlinksldjump"/>
          </p:cNvPr>
          <p:cNvPicPr>
            <a:picLocks noChangeAspect="1" noChangeArrowheads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542" y="5791200"/>
            <a:ext cx="609600" cy="63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46370" y="6424948"/>
            <a:ext cx="89262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200" dirty="0" smtClean="0"/>
              <a:t>    </a:t>
            </a:r>
            <a:r>
              <a:rPr lang="en-US" sz="1400" dirty="0" smtClean="0"/>
              <a:t>Back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552583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2327"/>
    </mc:Choice>
    <mc:Fallback xmlns="">
      <p:transition spd="slow" advTm="8232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115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151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849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1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1700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3702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398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447800"/>
          </a:xfrm>
          <a:solidFill>
            <a:schemeClr val="bg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Why Cuba?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endParaRPr lang="en-US" dirty="0">
              <a:solidFill>
                <a:schemeClr val="tx2">
                  <a:lumMod val="50000"/>
                </a:schemeClr>
              </a:solidFill>
            </a:endParaRPr>
          </a:p>
          <a:p>
            <a:pPr marL="114300" indent="0"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Geographical location</a:t>
            </a:r>
          </a:p>
          <a:p>
            <a:pPr marL="114300" indent="0">
              <a:buNone/>
            </a:pPr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14300" indent="0">
              <a:buNone/>
            </a:pPr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14300" indent="0"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Distribution </a:t>
            </a:r>
          </a:p>
        </p:txBody>
      </p:sp>
      <p:pic>
        <p:nvPicPr>
          <p:cNvPr id="5" name="Picture 4">
            <a:hlinkClick r:id="rId4" action="ppaction://hlinksldjump"/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791200"/>
            <a:ext cx="914400" cy="6309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9186" y="6404278"/>
            <a:ext cx="744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Home Page</a:t>
            </a:r>
            <a:endParaRPr lang="en-US" sz="1000" dirty="0"/>
          </a:p>
        </p:txBody>
      </p:sp>
      <p:pic>
        <p:nvPicPr>
          <p:cNvPr id="8" name="Picture 7">
            <a:hlinkClick r:id="rId6" action="ppaction://hlinksldjump"/>
          </p:cNvPr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284" y="5791200"/>
            <a:ext cx="530158" cy="6309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09042" y="6404278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Next Slide</a:t>
            </a:r>
            <a:endParaRPr lang="en-US" sz="1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" y="2057400"/>
            <a:ext cx="3886200" cy="385763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TextBox 9"/>
          <p:cNvSpPr txBox="1"/>
          <p:nvPr/>
        </p:nvSpPr>
        <p:spPr>
          <a:xfrm>
            <a:off x="609600" y="5969616"/>
            <a:ext cx="381000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The ships used to distribute Cuban cigars all over the world </a:t>
            </a:r>
          </a:p>
          <a:p>
            <a:r>
              <a:rPr lang="en-US" sz="800" dirty="0"/>
              <a:t>http://www.cubaheritage.org/articles.asp?lID=1&amp;artID=123</a:t>
            </a:r>
          </a:p>
        </p:txBody>
      </p:sp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1" name="Picture 4" descr="http://www.colourbox.com/preview/1535712-424021-glass-of-brandy-on-black-background.jpg">
            <a:hlinkClick r:id="rId10" action="ppaction://hlinksldjump"/>
          </p:cNvPr>
          <p:cNvPicPr>
            <a:picLocks noChangeAspect="1" noChangeArrowheads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791200"/>
            <a:ext cx="685800" cy="63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24600" y="6424948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Back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80478416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7315"/>
    </mc:Choice>
    <mc:Fallback xmlns="">
      <p:transition spd="slow" advTm="4731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0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01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600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447800"/>
          </a:xfrm>
          <a:solidFill>
            <a:schemeClr val="bg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Cigar City: Tampa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>
            <a:normAutofit/>
          </a:bodyPr>
          <a:lstStyle/>
          <a:p>
            <a:pPr marL="114300" indent="0">
              <a:buNone/>
            </a:pPr>
            <a:r>
              <a:rPr lang="en-US" sz="3000" dirty="0" smtClean="0">
                <a:solidFill>
                  <a:schemeClr val="tx2">
                    <a:lumMod val="50000"/>
                  </a:schemeClr>
                </a:solidFill>
              </a:rPr>
              <a:t>The Cigar Capital</a:t>
            </a:r>
          </a:p>
          <a:p>
            <a:pPr marL="114300" indent="0">
              <a:buNone/>
            </a:pPr>
            <a:r>
              <a:rPr lang="en-US" sz="3000" dirty="0" err="1" smtClean="0">
                <a:solidFill>
                  <a:schemeClr val="tx2">
                    <a:lumMod val="50000"/>
                  </a:schemeClr>
                </a:solidFill>
              </a:rPr>
              <a:t>Ybor</a:t>
            </a:r>
            <a:endParaRPr lang="en-US" sz="30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14300" indent="0">
              <a:buNone/>
            </a:pPr>
            <a:r>
              <a:rPr lang="en-US" sz="3000" dirty="0" smtClean="0">
                <a:solidFill>
                  <a:schemeClr val="tx2">
                    <a:lumMod val="50000"/>
                  </a:schemeClr>
                </a:solidFill>
              </a:rPr>
              <a:t>Economic impacts</a:t>
            </a:r>
          </a:p>
          <a:p>
            <a:pPr marL="114300" indent="0">
              <a:buNone/>
            </a:pPr>
            <a:r>
              <a:rPr lang="en-US" sz="3000" dirty="0" smtClean="0">
                <a:solidFill>
                  <a:schemeClr val="tx2">
                    <a:lumMod val="50000"/>
                  </a:schemeClr>
                </a:solidFill>
              </a:rPr>
              <a:t>The Great Depression</a:t>
            </a:r>
          </a:p>
          <a:p>
            <a:pPr marL="114300" indent="0">
              <a:buNone/>
            </a:pPr>
            <a:r>
              <a:rPr lang="en-US" sz="3000" dirty="0" smtClean="0">
                <a:solidFill>
                  <a:schemeClr val="tx2">
                    <a:lumMod val="50000"/>
                  </a:schemeClr>
                </a:solidFill>
              </a:rPr>
              <a:t>Development of cigar society</a:t>
            </a:r>
          </a:p>
          <a:p>
            <a:pPr marL="114300" indent="0">
              <a:buNone/>
            </a:pPr>
            <a:endParaRPr lang="en-US" b="1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791200"/>
            <a:ext cx="914400" cy="6309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9186" y="6404278"/>
            <a:ext cx="744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Home Page</a:t>
            </a:r>
            <a:endParaRPr lang="en-US" sz="1000" dirty="0"/>
          </a:p>
        </p:txBody>
      </p:sp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284" y="5791200"/>
            <a:ext cx="530157" cy="6309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09042" y="6404278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Next Slide</a:t>
            </a:r>
            <a:endParaRPr lang="en-US" sz="1000" dirty="0"/>
          </a:p>
        </p:txBody>
      </p:sp>
      <p:pic>
        <p:nvPicPr>
          <p:cNvPr id="19" name="Content Placeholder 18"/>
          <p:cNvPicPr>
            <a:picLocks noGrp="1" noChangeAspect="1"/>
          </p:cNvPicPr>
          <p:nvPr>
            <p:ph sz="half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" y="1905000"/>
            <a:ext cx="4267200" cy="3352800"/>
          </a:xfrm>
        </p:spPr>
      </p:pic>
      <p:pic>
        <p:nvPicPr>
          <p:cNvPr id="10" name="Audio 9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1" name="Picture 4" descr="http://www.colourbox.com/preview/1535712-424021-glass-of-brandy-on-black-background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791200"/>
            <a:ext cx="685800" cy="63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24600" y="6424948"/>
            <a:ext cx="6858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Back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70932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992"/>
    </mc:Choice>
    <mc:Fallback xmlns="">
      <p:transition spd="slow" advTm="8999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480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4810"/>
                            </p:stCondLst>
                            <p:childTnLst>
                              <p:par>
                                <p:cTn id="10" presetID="1" presetClass="entr" presetSubtype="0" fill="hold" nodeType="afterEffect">
                                  <p:stCondLst>
                                    <p:cond delay="1729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22110"/>
                            </p:stCondLst>
                            <p:childTnLst>
                              <p:par>
                                <p:cTn id="13" presetID="1" presetClass="entr" presetSubtype="0" fill="hold" nodeType="after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25520"/>
                            </p:stCondLst>
                            <p:childTnLst>
                              <p:par>
                                <p:cTn id="16" presetID="1" presetClass="entr" presetSubtype="0" fill="hold" nodeType="afterEffect">
                                  <p:stCondLst>
                                    <p:cond delay="340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8" fill="hold">
                            <p:stCondLst>
                              <p:cond delay="28930"/>
                            </p:stCondLst>
                            <p:childTnLst>
                              <p:par>
                                <p:cTn id="19" presetID="1" presetClass="entr" presetSubtype="0" fill="hold" nodeType="afterEffect">
                                  <p:stCondLst>
                                    <p:cond delay="2289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0"/>
                </p:tgtEl>
              </p:cMediaNode>
            </p:audio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28600" y="228600"/>
            <a:ext cx="8686800" cy="1447800"/>
          </a:xfrm>
          <a:solidFill>
            <a:schemeClr val="bg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n-US" sz="4000" b="1" dirty="0" smtClean="0">
                <a:solidFill>
                  <a:schemeClr val="accent1">
                    <a:lumMod val="50000"/>
                  </a:schemeClr>
                </a:solidFill>
              </a:rPr>
              <a:t>Pop-culture </a:t>
            </a:r>
            <a:endParaRPr lang="en-US" sz="40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/>
        <p:txBody>
          <a:bodyPr/>
          <a:lstStyle/>
          <a:p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14300" indent="0">
              <a:buNone/>
            </a:pPr>
            <a:endParaRPr lang="en-US" b="1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14300" indent="0"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Classy and luxurious!</a:t>
            </a:r>
          </a:p>
          <a:p>
            <a:pPr marL="114300" indent="0"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</a:rPr>
              <a:t>Celebrities</a:t>
            </a:r>
          </a:p>
          <a:p>
            <a:pPr marL="114300" indent="0">
              <a:buNone/>
            </a:pPr>
            <a:r>
              <a:rPr lang="en-US" dirty="0" smtClean="0">
                <a:solidFill>
                  <a:schemeClr val="tx2">
                    <a:lumMod val="50000"/>
                  </a:schemeClr>
                </a:solidFill>
                <a:hlinkClick r:id="rId4"/>
              </a:rPr>
              <a:t>Cigar Aficionado</a:t>
            </a:r>
            <a:endParaRPr lang="en-US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14300" indent="0">
              <a:buNone/>
            </a:pPr>
            <a:r>
              <a:rPr lang="en-US" sz="1200" dirty="0" smtClean="0">
                <a:hlinkClick r:id="rId4"/>
              </a:rPr>
              <a:t>http://www.cigaraficionado.com/</a:t>
            </a:r>
            <a:endParaRPr lang="en-US" sz="1200" dirty="0" smtClean="0">
              <a:solidFill>
                <a:schemeClr val="tx2">
                  <a:lumMod val="50000"/>
                </a:schemeClr>
              </a:solidFill>
            </a:endParaRPr>
          </a:p>
        </p:txBody>
      </p:sp>
      <p:pic>
        <p:nvPicPr>
          <p:cNvPr id="5" name="Picture 4">
            <a:hlinkClick r:id="rId5" action="ppaction://hlinksldjump"/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9000" y="5791200"/>
            <a:ext cx="914400" cy="6309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7409186" y="6404278"/>
            <a:ext cx="744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Home Page</a:t>
            </a:r>
            <a:endParaRPr lang="en-US" sz="1000" dirty="0"/>
          </a:p>
        </p:txBody>
      </p:sp>
      <p:pic>
        <p:nvPicPr>
          <p:cNvPr id="8" name="Picture 7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12284" y="5791200"/>
            <a:ext cx="530157" cy="630912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8309042" y="6404278"/>
            <a:ext cx="53340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Next Slide</a:t>
            </a:r>
            <a:endParaRPr lang="en-US" sz="1000" dirty="0"/>
          </a:p>
        </p:txBody>
      </p:sp>
      <p:pic>
        <p:nvPicPr>
          <p:cNvPr id="7" name="Content Placeholder 6"/>
          <p:cNvPicPr>
            <a:picLocks noGrp="1" noChangeAspect="1"/>
          </p:cNvPicPr>
          <p:nvPr>
            <p:ph sz="half" idx="1"/>
          </p:nvPr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00" y="1981201"/>
            <a:ext cx="3505200" cy="4623132"/>
          </a:xfrm>
        </p:spPr>
      </p:pic>
      <p:pic>
        <p:nvPicPr>
          <p:cNvPr id="12" name="Audio 1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10" name="Picture 4" descr="http://www.colourbox.com/preview/1535712-424021-glass-of-brandy-on-black-background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24600" y="5791200"/>
            <a:ext cx="685800" cy="63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6324600" y="6424948"/>
            <a:ext cx="7620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Back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15864561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9478"/>
    </mc:Choice>
    <mc:Fallback xmlns="">
      <p:transition spd="slow" advTm="8947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1"/>
                            </p:stCondLst>
                            <p:childTnLst>
                              <p:par>
                                <p:cTn id="8" presetID="1" presetClass="entr" presetSubtype="0" fill="hold" nodeType="afterEffect">
                                  <p:stCondLst>
                                    <p:cond delay="540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5411"/>
                            </p:stCondLst>
                            <p:childTnLst>
                              <p:par>
                                <p:cTn id="11" presetID="1" presetClass="entr" presetSubtype="0" fill="hold" nodeType="afterEffect">
                                  <p:stCondLst>
                                    <p:cond delay="2859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34011"/>
                            </p:stCondLst>
                            <p:childTnLst>
                              <p:par>
                                <p:cTn id="14" presetID="1" presetClass="entr" presetSubtype="0" fill="hold" nodeType="afterEffect">
                                  <p:stCondLst>
                                    <p:cond delay="2959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63611"/>
                            </p:stCondLst>
                            <p:childTnLst>
                              <p:par>
                                <p:cTn id="17" presetID="1" presetClass="entr" presetSubtype="0" fill="hold" nodeType="afterEffect">
                                  <p:stCondLst>
                                    <p:cond delay="2959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9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1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228600" y="228600"/>
            <a:ext cx="8686800" cy="1447800"/>
          </a:xfrm>
          <a:prstGeom prst="rect">
            <a:avLst/>
          </a:prstGeom>
          <a:solidFill>
            <a:schemeClr val="bg1">
              <a:lumMod val="40000"/>
              <a:lumOff val="60000"/>
            </a:schemeClr>
          </a:solidFill>
          <a:ln>
            <a:solidFill>
              <a:schemeClr val="accent2"/>
            </a:solidFill>
          </a:ln>
        </p:spPr>
        <p:txBody>
          <a:bodyPr>
            <a:normAutofit/>
          </a:bodyPr>
          <a:lstStyle/>
          <a:p>
            <a:r>
              <a:rPr lang="en-US" sz="4800" b="1" dirty="0" smtClean="0">
                <a:solidFill>
                  <a:schemeClr val="accent1">
                    <a:lumMod val="50000"/>
                  </a:schemeClr>
                </a:solidFill>
              </a:rPr>
              <a:t>Last, but important</a:t>
            </a:r>
            <a:endParaRPr lang="en-US" sz="4800" b="1" dirty="0">
              <a:solidFill>
                <a:schemeClr val="accent1">
                  <a:lumMod val="50000"/>
                </a:schemeClr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114300" indent="0">
              <a:buNone/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A Brief Wrap up </a:t>
            </a:r>
          </a:p>
          <a:p>
            <a:pPr marL="114300" indent="0">
              <a:buNone/>
            </a:pPr>
            <a:endParaRPr lang="en-US" sz="2800" dirty="0" smtClean="0">
              <a:solidFill>
                <a:schemeClr val="tx2">
                  <a:lumMod val="50000"/>
                </a:schemeClr>
              </a:solidFill>
            </a:endParaRPr>
          </a:p>
          <a:p>
            <a:pPr marL="114300" indent="0">
              <a:buNone/>
            </a:pPr>
            <a:r>
              <a:rPr lang="en-US" sz="2800" dirty="0" smtClean="0">
                <a:solidFill>
                  <a:schemeClr val="tx2">
                    <a:lumMod val="50000"/>
                  </a:schemeClr>
                </a:solidFill>
              </a:rPr>
              <a:t>For more information on this power point presentation please email  </a:t>
            </a:r>
            <a:r>
              <a:rPr lang="en-US" sz="2800" dirty="0" smtClean="0">
                <a:solidFill>
                  <a:schemeClr val="accent3"/>
                </a:solidFill>
                <a:hlinkClick r:id="rId5"/>
              </a:rPr>
              <a:t>Allison Clancy </a:t>
            </a:r>
            <a:r>
              <a:rPr lang="en-US" sz="2800" dirty="0">
                <a:solidFill>
                  <a:schemeClr val="accent3"/>
                </a:solidFill>
              </a:rPr>
              <a:t> </a:t>
            </a:r>
            <a:r>
              <a:rPr lang="en-US" sz="1200" dirty="0" smtClean="0">
                <a:solidFill>
                  <a:schemeClr val="accent2">
                    <a:lumMod val="50000"/>
                  </a:schemeClr>
                </a:solidFill>
                <a:hlinkClick r:id="rId6"/>
              </a:rPr>
              <a:t>allison.clancy@knights.ucf.edu</a:t>
            </a:r>
            <a:endParaRPr lang="en-US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114300" indent="0">
              <a:buNone/>
            </a:pPr>
            <a:endParaRPr lang="en-US" sz="1200" dirty="0" smtClean="0">
              <a:solidFill>
                <a:schemeClr val="accent2">
                  <a:lumMod val="50000"/>
                </a:schemeClr>
              </a:solidFill>
            </a:endParaRPr>
          </a:p>
          <a:p>
            <a:pPr marL="114300" indent="0">
              <a:buNone/>
            </a:pPr>
            <a:endParaRPr lang="en-US" sz="3600" dirty="0" smtClean="0">
              <a:solidFill>
                <a:schemeClr val="accent3"/>
              </a:solidFill>
            </a:endParaRPr>
          </a:p>
          <a:p>
            <a:pPr marL="114300" indent="0">
              <a:buNone/>
            </a:pPr>
            <a:r>
              <a:rPr lang="en-US" sz="2800" dirty="0" smtClean="0">
                <a:solidFill>
                  <a:schemeClr val="accent1">
                    <a:lumMod val="50000"/>
                  </a:schemeClr>
                </a:solidFill>
                <a:hlinkClick r:id="" action="ppaction://hlinkshowjump?jump=endshow"/>
              </a:rPr>
              <a:t>End Show </a:t>
            </a:r>
            <a:endParaRPr lang="en-US" sz="2800" dirty="0">
              <a:solidFill>
                <a:schemeClr val="accent1">
                  <a:lumMod val="50000"/>
                </a:schemeClr>
              </a:solidFill>
            </a:endParaRPr>
          </a:p>
          <a:p>
            <a:endParaRPr lang="en-US" dirty="0"/>
          </a:p>
        </p:txBody>
      </p:sp>
      <p:pic>
        <p:nvPicPr>
          <p:cNvPr id="4" name="Picture 3">
            <a:hlinkClick r:id="rId7" action="ppaction://hlinksldjump"/>
          </p:cNvPr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2400" y="5738401"/>
            <a:ext cx="914400" cy="635279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7857493" y="6373681"/>
            <a:ext cx="74421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000" dirty="0" smtClean="0"/>
              <a:t>Home Page</a:t>
            </a:r>
            <a:endParaRPr lang="en-US" sz="1000" dirty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9">
            <a:clrChange>
              <a:clrFrom>
                <a:srgbClr val="595A5C"/>
              </a:clrFrom>
              <a:clrTo>
                <a:srgbClr val="595A5C">
                  <a:alpha val="0"/>
                </a:srgbClr>
              </a:clrTo>
            </a:clrChange>
            <a:duotone>
              <a:schemeClr val="accent2">
                <a:shade val="45000"/>
                <a:satMod val="135000"/>
              </a:schemeClr>
              <a:prstClr val="white"/>
            </a:duoton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48000" y="4267200"/>
            <a:ext cx="3505200" cy="1981200"/>
          </a:xfrm>
          <a:prstGeom prst="rect">
            <a:avLst/>
          </a:prstGeom>
        </p:spPr>
      </p:pic>
      <p:pic>
        <p:nvPicPr>
          <p:cNvPr id="13" name="Audio 1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8382000" y="6096000"/>
            <a:ext cx="609600" cy="609600"/>
          </a:xfrm>
          <a:prstGeom prst="rect">
            <a:avLst/>
          </a:prstGeom>
        </p:spPr>
      </p:pic>
      <p:pic>
        <p:nvPicPr>
          <p:cNvPr id="8" name="Picture 4" descr="http://www.colourbox.com/preview/1535712-424021-glass-of-brandy-on-black-background.jpg">
            <a:hlinkClick r:id="rId11" action="ppaction://hlinksldjump"/>
          </p:cNvPr>
          <p:cNvPicPr>
            <a:picLocks noChangeAspect="1" noChangeArrowheads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81800" y="5739933"/>
            <a:ext cx="685800" cy="633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6781800" y="6400800"/>
            <a:ext cx="83820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400" dirty="0" smtClean="0"/>
              <a:t> Back</a:t>
            </a:r>
            <a:endParaRPr lang="en-US" sz="1400" dirty="0"/>
          </a:p>
        </p:txBody>
      </p:sp>
    </p:spTree>
    <p:extLst>
      <p:ext uri="{BB962C8B-B14F-4D97-AF65-F5344CB8AC3E}">
        <p14:creationId xmlns:p14="http://schemas.microsoft.com/office/powerpoint/2010/main" val="261396226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0063"/>
    </mc:Choice>
    <mc:Fallback xmlns="">
      <p:transition spd="slow" advTm="600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" presetClass="entr" presetSubtype="4" fill="hold" nodeType="afterEffect">
                                  <p:stCondLst>
                                    <p:cond delay="5350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2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 uiExpand="1" build="p"/>
    </p:bld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Apothecary">
  <a:themeElements>
    <a:clrScheme name="Custom 20">
      <a:dk1>
        <a:srgbClr val="000000"/>
      </a:dk1>
      <a:lt1>
        <a:srgbClr val="7F7F7F"/>
      </a:lt1>
      <a:dk2>
        <a:srgbClr val="564B3C"/>
      </a:dk2>
      <a:lt2>
        <a:srgbClr val="E4A528"/>
      </a:lt2>
      <a:accent1>
        <a:srgbClr val="93A299"/>
      </a:accent1>
      <a:accent2>
        <a:srgbClr val="CF543F"/>
      </a:accent2>
      <a:accent3>
        <a:srgbClr val="996D13"/>
      </a:accent3>
      <a:accent4>
        <a:srgbClr val="848058"/>
      </a:accent4>
      <a:accent5>
        <a:srgbClr val="CD921A"/>
      </a:accent5>
      <a:accent6>
        <a:srgbClr val="786C71"/>
      </a:accent6>
      <a:hlink>
        <a:srgbClr val="6C261A"/>
      </a:hlink>
      <a:folHlink>
        <a:srgbClr val="3F3F3F"/>
      </a:folHlink>
    </a:clrScheme>
    <a:fontScheme name="Apothecary">
      <a:majorFont>
        <a:latin typeface="Book Antiqua"/>
        <a:ea typeface=""/>
        <a:cs typeface=""/>
        <a:font script="Jpan" typeface="HGS明朝B"/>
        <a:font script="Hang" typeface="HY견명조"/>
        <a:font script="Hans" typeface="宋体"/>
        <a:font script="Hant" typeface="新細明體"/>
        <a:font script="Arab" typeface="Times New Roman"/>
        <a:font script="Hebr" typeface="David"/>
        <a:font script="Thai" typeface="EucrosiaUPC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/>
        <a:ea typeface=""/>
        <a:cs typeface=""/>
        <a:font script="Jpan" typeface="ＭＳ ゴシック"/>
        <a:font script="Hang" typeface="HY견명조"/>
        <a:font script="Hans" typeface="幼圆"/>
        <a:font script="Hant" typeface="微軟正黑體"/>
        <a:font script="Arab" typeface="Tahoma"/>
        <a:font script="Hebr" typeface="Gisha"/>
        <a:font script="Thai" typeface="Dillen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Verdana"/>
        <a:font script="Uigh" typeface="Microsoft Uighur"/>
        <a:font script="Geor" typeface="Sylfaen"/>
      </a:minorFont>
    </a:fontScheme>
    <a:fmtScheme name="Apothecary">
      <a:fillStyleLst>
        <a:solidFill>
          <a:schemeClr val="phClr"/>
        </a:solidFill>
        <a:gradFill rotWithShape="1">
          <a:gsLst>
            <a:gs pos="0">
              <a:schemeClr val="phClr">
                <a:tint val="1000"/>
                <a:satMod val="100000"/>
              </a:schemeClr>
            </a:gs>
            <a:gs pos="68000">
              <a:schemeClr val="phClr">
                <a:tint val="77000"/>
                <a:satMod val="100000"/>
              </a:schemeClr>
            </a:gs>
            <a:gs pos="81000">
              <a:schemeClr val="phClr">
                <a:tint val="79000"/>
                <a:satMod val="100000"/>
              </a:schemeClr>
            </a:gs>
            <a:gs pos="86000">
              <a:schemeClr val="phClr">
                <a:tint val="73000"/>
                <a:satMod val="100000"/>
              </a:schemeClr>
            </a:gs>
            <a:gs pos="100000">
              <a:schemeClr val="phClr">
                <a:tint val="35000"/>
                <a:satMod val="100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73000"/>
                <a:shade val="100000"/>
                <a:satMod val="150000"/>
              </a:schemeClr>
            </a:gs>
            <a:gs pos="25000">
              <a:schemeClr val="phClr">
                <a:tint val="96000"/>
                <a:shade val="80000"/>
                <a:satMod val="105000"/>
              </a:schemeClr>
            </a:gs>
            <a:gs pos="38000">
              <a:schemeClr val="phClr">
                <a:tint val="96000"/>
                <a:shade val="59000"/>
                <a:satMod val="120000"/>
              </a:schemeClr>
            </a:gs>
            <a:gs pos="55000">
              <a:schemeClr val="phClr">
                <a:tint val="100000"/>
                <a:shade val="57000"/>
                <a:satMod val="120000"/>
              </a:schemeClr>
            </a:gs>
            <a:gs pos="80000">
              <a:schemeClr val="phClr">
                <a:tint val="100000"/>
                <a:shade val="56000"/>
                <a:satMod val="145000"/>
              </a:schemeClr>
            </a:gs>
            <a:gs pos="88000">
              <a:schemeClr val="phClr">
                <a:tint val="100000"/>
                <a:shade val="63000"/>
                <a:satMod val="160000"/>
              </a:schemeClr>
            </a:gs>
            <a:gs pos="100000">
              <a:schemeClr val="phClr">
                <a:tint val="99000"/>
                <a:shade val="100000"/>
                <a:satMod val="155000"/>
              </a:schemeClr>
            </a:gs>
          </a:gsLst>
          <a:lin ang="54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/>
          <a:scene3d>
            <a:camera prst="orthographicFront">
              <a:rot lat="0" lon="0" rev="0"/>
            </a:camera>
            <a:lightRig rig="glow" dir="tl">
              <a:rot lat="0" lon="0" rev="1800000"/>
            </a:lightRig>
          </a:scene3d>
          <a:sp3d contourW="10160" prstMaterial="dkEdge">
            <a:bevelT w="0" h="0" prst="angle"/>
            <a:contourClr>
              <a:schemeClr val="phClr">
                <a:shade val="30000"/>
                <a:satMod val="150000"/>
              </a:schemeClr>
            </a:contourClr>
          </a:sp3d>
        </a:effectStyle>
        <a:effectStyle>
          <a:effectLst>
            <a:glow rad="50800">
              <a:schemeClr val="phClr">
                <a:tint val="68000"/>
                <a:shade val="93000"/>
                <a:alpha val="37000"/>
                <a:satMod val="250000"/>
              </a:schemeClr>
            </a:glow>
          </a:effectLst>
          <a:scene3d>
            <a:camera prst="orthographicFront">
              <a:rot lat="0" lon="0" rev="0"/>
            </a:camera>
            <a:lightRig rig="glow" dir="t">
              <a:rot lat="0" lon="0" rev="1800000"/>
            </a:lightRig>
          </a:scene3d>
          <a:sp3d contourW="10160" prstMaterial="dkEdge">
            <a:bevelT w="20320" h="19050" prst="angle"/>
            <a:contourClr>
              <a:schemeClr val="phClr">
                <a:shade val="30000"/>
                <a:satMod val="150000"/>
              </a:schemeClr>
            </a:contourClr>
          </a:sp3d>
        </a:effectStyle>
      </a:effectStyleLst>
      <a:bgFillStyleLst>
        <a:solidFill>
          <a:schemeClr val="phClr"/>
        </a:solidFill>
        <a:solidFill>
          <a:schemeClr val="phClr">
            <a:tint val="93000"/>
            <a:satMod val="140000"/>
          </a:schemeClr>
        </a:solidFill>
        <a:blipFill rotWithShape="1">
          <a:blip xmlns:r="http://schemas.openxmlformats.org/officeDocument/2006/relationships" r:embed="rId1">
            <a:duotone>
              <a:schemeClr val="phClr">
                <a:tint val="70000"/>
                <a:satMod val="170000"/>
              </a:schemeClr>
              <a:schemeClr val="phClr">
                <a:shade val="70000"/>
                <a:satMod val="130000"/>
              </a:schemeClr>
            </a:duotone>
          </a:blip>
          <a:tile tx="0" ty="0" sx="100000" sy="100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Apothecary</Template>
  <TotalTime>2582</TotalTime>
  <Words>248</Words>
  <Application>Microsoft Office PowerPoint</Application>
  <PresentationFormat>On-screen Show (4:3)</PresentationFormat>
  <Paragraphs>82</Paragraphs>
  <Slides>8</Slides>
  <Notes>4</Notes>
  <HiddenSlides>0</HiddenSlides>
  <MMClips>8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8</vt:i4>
      </vt:variant>
    </vt:vector>
  </HeadingPairs>
  <TitlesOfParts>
    <vt:vector size="9" baseType="lpstr">
      <vt:lpstr>Apothecary</vt:lpstr>
      <vt:lpstr>A Brief history of Cigars </vt:lpstr>
      <vt:lpstr>Home page/content</vt:lpstr>
      <vt:lpstr>U.S. Trade Embargo</vt:lpstr>
      <vt:lpstr>A Cigar’s origin</vt:lpstr>
      <vt:lpstr>Why Cuba?</vt:lpstr>
      <vt:lpstr>Cigar City: Tampa</vt:lpstr>
      <vt:lpstr>Pop-culture </vt:lpstr>
      <vt:lpstr>Last, but important</vt:lpstr>
    </vt:vector>
  </TitlesOfParts>
  <Company>ManpowerGroup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 Brief history of Cigars</dc:title>
  <dc:creator>Clancy, Allison</dc:creator>
  <cp:lastModifiedBy>dclancy</cp:lastModifiedBy>
  <cp:revision>98</cp:revision>
  <dcterms:created xsi:type="dcterms:W3CDTF">2013-05-30T02:55:50Z</dcterms:created>
  <dcterms:modified xsi:type="dcterms:W3CDTF">2013-06-16T22:25:39Z</dcterms:modified>
</cp:coreProperties>
</file>