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62" r:id="rId4"/>
    <p:sldId id="267" r:id="rId5"/>
    <p:sldId id="259" r:id="rId6"/>
    <p:sldId id="260" r:id="rId7"/>
    <p:sldId id="261" r:id="rId8"/>
    <p:sldId id="263" r:id="rId9"/>
    <p:sldId id="264" r:id="rId10"/>
    <p:sldId id="265" r:id="rId11"/>
    <p:sldId id="266" r:id="rId12"/>
    <p:sldId id="268" r:id="rId13"/>
    <p:sldId id="26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92" autoAdjust="0"/>
    <p:restoredTop sz="86784" autoAdjust="0"/>
  </p:normalViewPr>
  <p:slideViewPr>
    <p:cSldViewPr snapToGrid="0">
      <p:cViewPr varScale="1">
        <p:scale>
          <a:sx n="99" d="100"/>
          <a:sy n="99" d="100"/>
        </p:scale>
        <p:origin x="234" y="9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75B75F-7123-4A15-B4C3-326821271446}" type="datetimeFigureOut">
              <a:rPr lang="en-US" smtClean="0"/>
              <a:t>7/2/2019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F16986-6DC3-4DDF-8ACD-3A52A7C8F9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5470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Script:</a:t>
            </a:r>
            <a:r>
              <a:rPr lang="en-US" dirty="0"/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Storyboards are a quick and efficient way for an Instructional Designer to present a clear idea of how they intend to present course content.</a:t>
            </a: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F16986-6DC3-4DDF-8ACD-3A52A7C8F9D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5941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Script: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Audio transcript, such as voice-over narration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F16986-6DC3-4DDF-8ACD-3A52A7C8F9D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7827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Script: </a:t>
            </a:r>
            <a:r>
              <a:rPr lang="en-US" b="0" dirty="0"/>
              <a:t>Navigation information such as links that will be included in the page being described and where they will take the learner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F16986-6DC3-4DDF-8ACD-3A52A7C8F9D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236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/>
              <a:t>Image Notes:</a:t>
            </a:r>
            <a:r>
              <a:rPr lang="en-US" b="0" dirty="0"/>
              <a:t> analyzing_people_brainstorming.jpg obtained from </a:t>
            </a:r>
            <a:r>
              <a:rPr lang="en-US" b="0" dirty="0" err="1"/>
              <a:t>pixabay</a:t>
            </a:r>
            <a:r>
              <a:rPr lang="en-US" b="0" dirty="0"/>
              <a:t>. 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Free for commercial use. No attribution required.</a:t>
            </a:r>
            <a:endParaRPr lang="en-US" b="1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1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/>
              <a:t>Script:</a:t>
            </a:r>
            <a:r>
              <a:rPr lang="en-US" dirty="0"/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Once complete</a:t>
            </a: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 Instructional Designer may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present their storyboard to team members or shareholders</a:t>
            </a: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involved in the instruction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requesting feedback to ensure that all necessary content is included and being conveyed appropriately</a:t>
            </a: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efficiently. Having the course mapped out and getting a consensus prior to developing the course further can save the Instructional Designer time from having to redo a project from scratch because their hard work didn’t meet the expectations of their clients.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F16986-6DC3-4DDF-8ACD-3A52A7C8F9D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7537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Script:</a:t>
            </a:r>
            <a:r>
              <a:rPr lang="en-US" dirty="0"/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Storyboards are a quick and efficient way for an Instructional Designer to present a clear idea of how they intend to present course content.</a:t>
            </a: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F16986-6DC3-4DDF-8ACD-3A52A7C8F9D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2275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/>
              <a:t>Video Note:</a:t>
            </a:r>
            <a:r>
              <a:rPr lang="en-US" b="0" dirty="0"/>
              <a:t> Image pans up as voiceover plays</a:t>
            </a:r>
            <a:endParaRPr lang="en-US" b="1" dirty="0"/>
          </a:p>
          <a:p>
            <a:endParaRPr lang="en-US" b="1" dirty="0"/>
          </a:p>
          <a:p>
            <a:r>
              <a:rPr lang="en-US" b="1" dirty="0"/>
              <a:t>Script:</a:t>
            </a:r>
            <a:r>
              <a:rPr lang="en-US" dirty="0"/>
              <a:t> </a:t>
            </a: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storyboard includes descriptions or </a:t>
            </a:r>
            <a:r>
              <a:rPr lang="en-US"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samples of audio</a:t>
            </a: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visual media, and text elements that the Instructional Designer intends to include in their online learning. This provides not just a preview of the content that will be presented, but also a preliminary idea of the structure and flow of the course.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F16986-6DC3-4DDF-8ACD-3A52A7C8F9D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3948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/>
              <a:t>Video Note:</a:t>
            </a:r>
            <a:r>
              <a:rPr lang="en-US" b="0" dirty="0"/>
              <a:t> Image pans from left to right as voiceover plays</a:t>
            </a:r>
            <a:endParaRPr lang="en-US" b="1" dirty="0"/>
          </a:p>
          <a:p>
            <a:endParaRPr lang="en-US" b="1" dirty="0"/>
          </a:p>
          <a:p>
            <a:r>
              <a:rPr lang="en-US" b="1" dirty="0"/>
              <a:t>Script: </a:t>
            </a:r>
            <a:r>
              <a:rPr lang="en-US" b="0" dirty="0"/>
              <a:t>Building</a:t>
            </a:r>
            <a:r>
              <a:rPr lang="en-US" b="0" baseline="0" dirty="0"/>
              <a:t> a storyboard is also an opportunity to organize content according to when it will be encountered by learners.</a:t>
            </a:r>
            <a:r>
              <a:rPr lang="en-US" b="1" dirty="0"/>
              <a:t> </a:t>
            </a:r>
            <a:r>
              <a:rPr lang="en-US" b="0" dirty="0"/>
              <a:t>Including a flowchart allows the Instructional Designer to give a visual depiction of the progression of content, pages, or slides in a course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F16986-6DC3-4DDF-8ACD-3A52A7C8F9D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6109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Script: </a:t>
            </a:r>
            <a:r>
              <a:rPr lang="en-US" b="0" dirty="0"/>
              <a:t>In addition to a flowchart, an overview of course objectives and an overarching outline of course content helps to showcase both the purpose and scope of the course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F16986-6DC3-4DDF-8ACD-3A52A7C8F9D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5018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Background Image Notes:</a:t>
            </a:r>
            <a:r>
              <a:rPr lang="en-US" b="0" dirty="0"/>
              <a:t> office-594132_960_720.jpg obtained from </a:t>
            </a:r>
            <a:r>
              <a:rPr lang="en-US" b="0" dirty="0" err="1"/>
              <a:t>pixabay</a:t>
            </a:r>
            <a:r>
              <a:rPr lang="en-US" b="0" dirty="0"/>
              <a:t>. 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Free for commercial use. No attribution required.</a:t>
            </a:r>
            <a:endParaRPr lang="en-US" b="1" dirty="0"/>
          </a:p>
          <a:p>
            <a:endParaRPr lang="en-US" b="1" dirty="0"/>
          </a:p>
          <a:p>
            <a:r>
              <a:rPr lang="en-US" b="1" dirty="0"/>
              <a:t>Script: </a:t>
            </a:r>
            <a:r>
              <a:rPr lang="en-US" b="0" dirty="0"/>
              <a:t>Each page or slide </a:t>
            </a:r>
            <a:r>
              <a:rPr lang="en-US" b="0"/>
              <a:t>of planned e-learning </a:t>
            </a:r>
            <a:r>
              <a:rPr lang="en-US" b="0" dirty="0"/>
              <a:t>content should be represented in the storyboard. Most storyboards contain the following information: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F16986-6DC3-4DDF-8ACD-3A52A7C8F9D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2150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Script: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project title and individual page title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F16986-6DC3-4DDF-8ACD-3A52A7C8F9D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9829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Script: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Text</a:t>
            </a: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that will be presented on a page or display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F16986-6DC3-4DDF-8ACD-3A52A7C8F9D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9679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Script: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Graphics,</a:t>
            </a: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such as images that will be utilized, any background image, and the overall layout of the content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F16986-6DC3-4DDF-8ACD-3A52A7C8F9D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2811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Script: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Video media, as</a:t>
            </a: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description or a link to the source of the video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F16986-6DC3-4DDF-8ACD-3A52A7C8F9D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0418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7/2/2019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7/2/2019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7/2/2019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7/2/2019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7/2/2019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7/2/2019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7/2/2019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7/2/2019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7/2/2019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7/2/2019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7/2/2019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7/2/2019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7/2/2019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7/2/2019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7/2/2019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7/2/2019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7/2/2019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7/2/2019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5.jp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5.jp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9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5.jp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5.jp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5.jp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5.jp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5.jp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5.jp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5.jp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D063B-9800-449E-959D-B78F88FECA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320" y="3090110"/>
            <a:ext cx="8144134" cy="677779"/>
          </a:xfrm>
        </p:spPr>
        <p:txBody>
          <a:bodyPr/>
          <a:lstStyle/>
          <a:p>
            <a:r>
              <a:rPr lang="en-US" sz="3600" dirty="0"/>
              <a:t>Storyboarding for Instructional Design</a:t>
            </a:r>
          </a:p>
        </p:txBody>
      </p:sp>
    </p:spTree>
    <p:extLst>
      <p:ext uri="{BB962C8B-B14F-4D97-AF65-F5344CB8AC3E}">
        <p14:creationId xmlns:p14="http://schemas.microsoft.com/office/powerpoint/2010/main" val="34316371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34">
            <a:extLst>
              <a:ext uri="{FF2B5EF4-FFF2-40B4-BE49-F238E27FC236}">
                <a16:creationId xmlns:a16="http://schemas.microsoft.com/office/drawing/2014/main" id="{01CFC1BB-C5B3-4479-9752-C53221627F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C56FCE19-3103-4473-A92E-E38D00FCD0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E909C556-FC01-4870-ABC0-8D5C17BD0F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41" name="Rectangle 40">
            <a:extLst>
              <a:ext uri="{FF2B5EF4-FFF2-40B4-BE49-F238E27FC236}">
                <a16:creationId xmlns:a16="http://schemas.microsoft.com/office/drawing/2014/main" id="{C6DB8A24-0DF2-4AB3-9191-C02AB6937C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6924F406-F250-4FCF-A28E-52F364A5AA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70" name="Rectangle 44">
            <a:extLst>
              <a:ext uri="{FF2B5EF4-FFF2-40B4-BE49-F238E27FC236}">
                <a16:creationId xmlns:a16="http://schemas.microsoft.com/office/drawing/2014/main" id="{E4055289-E0C6-4BD3-83C1-D3C3059323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824" cy="68580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2155BF1-6CCE-44F5-8C6E-274A9F97D16E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t="15730"/>
          <a:stretch/>
        </p:blipFill>
        <p:spPr>
          <a:xfrm>
            <a:off x="20" y="-1"/>
            <a:ext cx="12191980" cy="6858001"/>
          </a:xfrm>
          <a:prstGeom prst="rect">
            <a:avLst/>
          </a:prstGeom>
        </p:spPr>
      </p:pic>
      <p:sp>
        <p:nvSpPr>
          <p:cNvPr id="47" name="Rectangle 46">
            <a:extLst>
              <a:ext uri="{FF2B5EF4-FFF2-40B4-BE49-F238E27FC236}">
                <a16:creationId xmlns:a16="http://schemas.microsoft.com/office/drawing/2014/main" id="{3D0E302E-D9CD-4301-A67C-2F0F43791D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2116667"/>
            <a:ext cx="10439400" cy="3793206"/>
          </a:xfrm>
          <a:prstGeom prst="rect">
            <a:avLst/>
          </a:prstGeom>
          <a:solidFill>
            <a:schemeClr val="bg1">
              <a:lumMod val="95000"/>
              <a:lumOff val="5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1" name="Picture 48">
            <a:extLst>
              <a:ext uri="{FF2B5EF4-FFF2-40B4-BE49-F238E27FC236}">
                <a16:creationId xmlns:a16="http://schemas.microsoft.com/office/drawing/2014/main" id="{CA457133-9802-4229-B919-FF91AE235C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sp>
        <p:nvSpPr>
          <p:cNvPr id="72" name="Rectangle 50">
            <a:extLst>
              <a:ext uri="{FF2B5EF4-FFF2-40B4-BE49-F238E27FC236}">
                <a16:creationId xmlns:a16="http://schemas.microsoft.com/office/drawing/2014/main" id="{35174CBE-3C8C-4936-BADC-26BFB4F07F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95000"/>
              <a:lumOff val="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A15F85-CA95-48A8-AD5E-61AAF71729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dirty="0"/>
              <a:t>Storyboard Contents</a:t>
            </a:r>
          </a:p>
        </p:txBody>
      </p:sp>
      <p:pic>
        <p:nvPicPr>
          <p:cNvPr id="53" name="Picture 52">
            <a:extLst>
              <a:ext uri="{FF2B5EF4-FFF2-40B4-BE49-F238E27FC236}">
                <a16:creationId xmlns:a16="http://schemas.microsoft.com/office/drawing/2014/main" id="{74CBD692-4D03-4764-98E3-F957838578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55" name="Rectangle 54">
            <a:extLst>
              <a:ext uri="{FF2B5EF4-FFF2-40B4-BE49-F238E27FC236}">
                <a16:creationId xmlns:a16="http://schemas.microsoft.com/office/drawing/2014/main" id="{932BC668-4D51-4090-89E3-5613B832E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59A06F-2070-4D0C-90C5-C0B0070880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0321" y="2336873"/>
            <a:ext cx="9613861" cy="3395060"/>
          </a:xfrm>
        </p:spPr>
        <p:txBody>
          <a:bodyPr vert="horz" lIns="91440" tIns="45720" rIns="91440" bIns="45720" rtlCol="0" anchor="t">
            <a:normAutofit/>
          </a:bodyPr>
          <a:lstStyle/>
          <a:p>
            <a:pPr indent="-228600">
              <a:buFont typeface="Arial" panose="020B0604020202020204" pitchFamily="34" charset="0"/>
              <a:buChar char="•"/>
            </a:pPr>
            <a:r>
              <a:rPr lang="en-US" sz="2000" dirty="0"/>
              <a:t>Project Title and Page Title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000" dirty="0"/>
              <a:t>Text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000" dirty="0"/>
              <a:t>Graphics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000" dirty="0"/>
              <a:t>Video description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000" dirty="0"/>
              <a:t>Audio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C7FF386-E3C0-41F8-A3BD-F93CEC80020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31892" y="2121426"/>
            <a:ext cx="5905920" cy="3788448"/>
          </a:xfrm>
          <a:prstGeom prst="rect">
            <a:avLst/>
          </a:prstGeom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A360C447-191B-4C0A-B349-9B73BCA23579}"/>
              </a:ext>
            </a:extLst>
          </p:cNvPr>
          <p:cNvSpPr/>
          <p:nvPr/>
        </p:nvSpPr>
        <p:spPr>
          <a:xfrm>
            <a:off x="6094412" y="5286358"/>
            <a:ext cx="749920" cy="16154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76200">
                <a:solidFill>
                  <a:schemeClr val="tx1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28841959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34">
            <a:extLst>
              <a:ext uri="{FF2B5EF4-FFF2-40B4-BE49-F238E27FC236}">
                <a16:creationId xmlns:a16="http://schemas.microsoft.com/office/drawing/2014/main" id="{01CFC1BB-C5B3-4479-9752-C53221627F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C56FCE19-3103-4473-A92E-E38D00FCD0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E909C556-FC01-4870-ABC0-8D5C17BD0F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41" name="Rectangle 40">
            <a:extLst>
              <a:ext uri="{FF2B5EF4-FFF2-40B4-BE49-F238E27FC236}">
                <a16:creationId xmlns:a16="http://schemas.microsoft.com/office/drawing/2014/main" id="{C6DB8A24-0DF2-4AB3-9191-C02AB6937C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6924F406-F250-4FCF-A28E-52F364A5AA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70" name="Rectangle 44">
            <a:extLst>
              <a:ext uri="{FF2B5EF4-FFF2-40B4-BE49-F238E27FC236}">
                <a16:creationId xmlns:a16="http://schemas.microsoft.com/office/drawing/2014/main" id="{E4055289-E0C6-4BD3-83C1-D3C3059323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824" cy="68580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2155BF1-6CCE-44F5-8C6E-274A9F97D16E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t="15730"/>
          <a:stretch/>
        </p:blipFill>
        <p:spPr>
          <a:xfrm>
            <a:off x="20" y="-1"/>
            <a:ext cx="12191980" cy="6858001"/>
          </a:xfrm>
          <a:prstGeom prst="rect">
            <a:avLst/>
          </a:prstGeom>
        </p:spPr>
      </p:pic>
      <p:sp>
        <p:nvSpPr>
          <p:cNvPr id="47" name="Rectangle 46">
            <a:extLst>
              <a:ext uri="{FF2B5EF4-FFF2-40B4-BE49-F238E27FC236}">
                <a16:creationId xmlns:a16="http://schemas.microsoft.com/office/drawing/2014/main" id="{3D0E302E-D9CD-4301-A67C-2F0F43791D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2116667"/>
            <a:ext cx="10439400" cy="3793206"/>
          </a:xfrm>
          <a:prstGeom prst="rect">
            <a:avLst/>
          </a:prstGeom>
          <a:solidFill>
            <a:schemeClr val="bg1">
              <a:lumMod val="95000"/>
              <a:lumOff val="5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1" name="Picture 48">
            <a:extLst>
              <a:ext uri="{FF2B5EF4-FFF2-40B4-BE49-F238E27FC236}">
                <a16:creationId xmlns:a16="http://schemas.microsoft.com/office/drawing/2014/main" id="{CA457133-9802-4229-B919-FF91AE235C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sp>
        <p:nvSpPr>
          <p:cNvPr id="72" name="Rectangle 50">
            <a:extLst>
              <a:ext uri="{FF2B5EF4-FFF2-40B4-BE49-F238E27FC236}">
                <a16:creationId xmlns:a16="http://schemas.microsoft.com/office/drawing/2014/main" id="{35174CBE-3C8C-4936-BADC-26BFB4F07F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95000"/>
              <a:lumOff val="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A15F85-CA95-48A8-AD5E-61AAF71729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dirty="0"/>
              <a:t>Storyboard Contents</a:t>
            </a:r>
          </a:p>
        </p:txBody>
      </p:sp>
      <p:pic>
        <p:nvPicPr>
          <p:cNvPr id="53" name="Picture 52">
            <a:extLst>
              <a:ext uri="{FF2B5EF4-FFF2-40B4-BE49-F238E27FC236}">
                <a16:creationId xmlns:a16="http://schemas.microsoft.com/office/drawing/2014/main" id="{74CBD692-4D03-4764-98E3-F957838578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55" name="Rectangle 54">
            <a:extLst>
              <a:ext uri="{FF2B5EF4-FFF2-40B4-BE49-F238E27FC236}">
                <a16:creationId xmlns:a16="http://schemas.microsoft.com/office/drawing/2014/main" id="{932BC668-4D51-4090-89E3-5613B832E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59A06F-2070-4D0C-90C5-C0B0070880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0321" y="2336873"/>
            <a:ext cx="9613861" cy="3395060"/>
          </a:xfrm>
        </p:spPr>
        <p:txBody>
          <a:bodyPr vert="horz" lIns="91440" tIns="45720" rIns="91440" bIns="45720" rtlCol="0" anchor="t">
            <a:normAutofit/>
          </a:bodyPr>
          <a:lstStyle/>
          <a:p>
            <a:pPr indent="-228600">
              <a:buFont typeface="Arial" panose="020B0604020202020204" pitchFamily="34" charset="0"/>
              <a:buChar char="•"/>
            </a:pPr>
            <a:r>
              <a:rPr lang="en-US" sz="2000" dirty="0"/>
              <a:t>Project Title and Page Title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000" dirty="0"/>
              <a:t>Text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000" dirty="0"/>
              <a:t>Graphics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000" dirty="0"/>
              <a:t>Video description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000" dirty="0"/>
              <a:t>Audio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000" dirty="0"/>
              <a:t>Navigation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C7FF386-E3C0-41F8-A3BD-F93CEC80020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31892" y="2121426"/>
            <a:ext cx="5905920" cy="3788448"/>
          </a:xfrm>
          <a:prstGeom prst="rect">
            <a:avLst/>
          </a:prstGeom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A360C447-191B-4C0A-B349-9B73BCA23579}"/>
              </a:ext>
            </a:extLst>
          </p:cNvPr>
          <p:cNvSpPr/>
          <p:nvPr/>
        </p:nvSpPr>
        <p:spPr>
          <a:xfrm>
            <a:off x="4468985" y="2684695"/>
            <a:ext cx="1739309" cy="35688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76200">
                <a:solidFill>
                  <a:schemeClr val="tx1"/>
                </a:solidFill>
              </a:ln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849EBC0C-007E-4A1B-A40E-5C21F0CA76DC}"/>
              </a:ext>
            </a:extLst>
          </p:cNvPr>
          <p:cNvSpPr/>
          <p:nvPr/>
        </p:nvSpPr>
        <p:spPr>
          <a:xfrm>
            <a:off x="7423546" y="1885574"/>
            <a:ext cx="3015867" cy="125322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76200">
                <a:solidFill>
                  <a:schemeClr val="tx1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25229742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Picture 76">
            <a:extLst>
              <a:ext uri="{FF2B5EF4-FFF2-40B4-BE49-F238E27FC236}">
                <a16:creationId xmlns:a16="http://schemas.microsoft.com/office/drawing/2014/main" id="{01CFC1BB-C5B3-4479-9752-C53221627F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79" name="Picture 78">
            <a:extLst>
              <a:ext uri="{FF2B5EF4-FFF2-40B4-BE49-F238E27FC236}">
                <a16:creationId xmlns:a16="http://schemas.microsoft.com/office/drawing/2014/main" id="{5B5FB5AC-39B2-4094-B486-0FCD501D50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1" name="Picture 80">
            <a:extLst>
              <a:ext uri="{FF2B5EF4-FFF2-40B4-BE49-F238E27FC236}">
                <a16:creationId xmlns:a16="http://schemas.microsoft.com/office/drawing/2014/main" id="{7150CFE4-97B0-48C6-ACD6-9399CBA119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83" name="Rectangle 82">
            <a:extLst>
              <a:ext uri="{FF2B5EF4-FFF2-40B4-BE49-F238E27FC236}">
                <a16:creationId xmlns:a16="http://schemas.microsoft.com/office/drawing/2014/main" id="{A3C6F7F0-46EA-4F8E-A112-1B517C2B5A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1691A3CC-CDA1-4C3B-9150-FCFB5373D8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87" name="Group 86">
            <a:extLst>
              <a:ext uri="{FF2B5EF4-FFF2-40B4-BE49-F238E27FC236}">
                <a16:creationId xmlns:a16="http://schemas.microsoft.com/office/drawing/2014/main" id="{8ECF6E53-BD29-4C0D-9AD3-3E1708826A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176" y="0"/>
            <a:ext cx="12192000" cy="6858001"/>
            <a:chOff x="-3176" y="0"/>
            <a:chExt cx="12192000" cy="6858001"/>
          </a:xfrm>
        </p:grpSpPr>
        <p:sp useBgFill="1">
          <p:nvSpPr>
            <p:cNvPr id="88" name="Rectangle 87">
              <a:extLst>
                <a:ext uri="{FF2B5EF4-FFF2-40B4-BE49-F238E27FC236}">
                  <a16:creationId xmlns:a16="http://schemas.microsoft.com/office/drawing/2014/main" id="{353D341A-76E2-4E18-9186-A23AB8AF90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88824" cy="685800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9" name="Picture 88">
              <a:extLst>
                <a:ext uri="{FF2B5EF4-FFF2-40B4-BE49-F238E27FC236}">
                  <a16:creationId xmlns:a16="http://schemas.microsoft.com/office/drawing/2014/main" id="{AADD72CF-72AC-41C3-AC1A-1C864D311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>
            <a:blip r:embed="rId3">
              <a:alphaModFix amt="1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3176" y="0"/>
              <a:ext cx="12192000" cy="6858000"/>
            </a:xfrm>
            <a:prstGeom prst="rect">
              <a:avLst/>
            </a:prstGeom>
          </p:spPr>
        </p:pic>
      </p:grpSp>
      <p:sp>
        <p:nvSpPr>
          <p:cNvPr id="91" name="Rectangle 90">
            <a:extLst>
              <a:ext uri="{FF2B5EF4-FFF2-40B4-BE49-F238E27FC236}">
                <a16:creationId xmlns:a16="http://schemas.microsoft.com/office/drawing/2014/main" id="{51B680D3-33DA-4AED-8452-A96B49AAA8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4340981"/>
            <a:ext cx="8968085" cy="1660332"/>
          </a:xfrm>
          <a:prstGeom prst="rect">
            <a:avLst/>
          </a:prstGeom>
          <a:solidFill>
            <a:schemeClr val="bg1">
              <a:lumMod val="95000"/>
              <a:lumOff val="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A15F85-CA95-48A8-AD5E-61AAF71729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2" y="4494107"/>
            <a:ext cx="8133478" cy="940240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r"/>
            <a:r>
              <a:rPr lang="en-US" sz="4800" dirty="0"/>
              <a:t>Storyboards Are Collaborative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0DF8A44-6ADE-4DC2-A279-AC8002D1E8B0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t="6412" r="-2" b="23429"/>
          <a:stretch/>
        </p:blipFill>
        <p:spPr>
          <a:xfrm>
            <a:off x="20" y="10"/>
            <a:ext cx="8966180" cy="4198928"/>
          </a:xfrm>
          <a:prstGeom prst="rect">
            <a:avLst/>
          </a:prstGeom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</p:pic>
      <p:sp>
        <p:nvSpPr>
          <p:cNvPr id="93" name="Rectangle 92">
            <a:extLst>
              <a:ext uri="{FF2B5EF4-FFF2-40B4-BE49-F238E27FC236}">
                <a16:creationId xmlns:a16="http://schemas.microsoft.com/office/drawing/2014/main" id="{AB854EE0-7215-4BC8-8518-42D6DB2065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11715" y="4340981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2170F728-C2F1-46CE-BA22-F8F0CDF9CF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993754"/>
            <a:ext cx="8968085" cy="275942"/>
          </a:xfrm>
          <a:prstGeom prst="rect">
            <a:avLst/>
          </a:prstGeom>
          <a:blipFill>
            <a:blip r:embed="rId7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212791CF-354A-4144-A3C0-4AC8978433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11715" y="5993754"/>
            <a:ext cx="3080285" cy="275942"/>
          </a:xfrm>
          <a:prstGeom prst="rect">
            <a:avLst/>
          </a:prstGeom>
          <a:blipFill>
            <a:blip r:embed="rId8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116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D063B-9800-449E-959D-B78F88FECA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320" y="3090110"/>
            <a:ext cx="8144134" cy="677779"/>
          </a:xfrm>
        </p:spPr>
        <p:txBody>
          <a:bodyPr/>
          <a:lstStyle/>
          <a:p>
            <a:r>
              <a:rPr lang="en-US" sz="3600" dirty="0"/>
              <a:t>Resources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87569" y="4665785"/>
            <a:ext cx="1141827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Brigham, D.  (2014, April 30).  </a:t>
            </a:r>
            <a:r>
              <a:rPr lang="en-US" i="1" dirty="0"/>
              <a:t>Instructional Design Essentials: Storyboarding </a:t>
            </a:r>
            <a:r>
              <a:rPr lang="en-US" dirty="0"/>
              <a:t>[Lynda.com online course]. retrieved from https://www.lynda.com/PowerPoint-tutorials/Welcome/160064/171576-4.html?org=ucf.edu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Malamed</a:t>
            </a:r>
            <a:r>
              <a:rPr lang="en-US" dirty="0"/>
              <a:t>, C. (2019, January 17). Storyboards for eLearning. Retrieved June 2, 2019, from http://theelearningcoach.com/elearning_design/storyboards-for-elearning/</a:t>
            </a:r>
          </a:p>
        </p:txBody>
      </p:sp>
    </p:spTree>
    <p:extLst>
      <p:ext uri="{BB962C8B-B14F-4D97-AF65-F5344CB8AC3E}">
        <p14:creationId xmlns:p14="http://schemas.microsoft.com/office/powerpoint/2010/main" val="2746647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85AC6176-236C-476F-A063-02F2F2F35C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D2E8CDC-CF1D-407D-8968-48DF0F103468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B2A6A4D-0181-4231-8B4F-70E89E9A50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"/>
            <a:ext cx="12310712" cy="8601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44921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34">
            <a:extLst>
              <a:ext uri="{FF2B5EF4-FFF2-40B4-BE49-F238E27FC236}">
                <a16:creationId xmlns:a16="http://schemas.microsoft.com/office/drawing/2014/main" id="{01CFC1BB-C5B3-4479-9752-C53221627F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C56FCE19-3103-4473-A92E-E38D00FCD0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E909C556-FC01-4870-ABC0-8D5C17BD0F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41" name="Rectangle 40">
            <a:extLst>
              <a:ext uri="{FF2B5EF4-FFF2-40B4-BE49-F238E27FC236}">
                <a16:creationId xmlns:a16="http://schemas.microsoft.com/office/drawing/2014/main" id="{C6DB8A24-0DF2-4AB3-9191-C02AB6937C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6924F406-F250-4FCF-A28E-52F364A5AA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70" name="Rectangle 44">
            <a:extLst>
              <a:ext uri="{FF2B5EF4-FFF2-40B4-BE49-F238E27FC236}">
                <a16:creationId xmlns:a16="http://schemas.microsoft.com/office/drawing/2014/main" id="{E4055289-E0C6-4BD3-83C1-D3C3059323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824" cy="68580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2155BF1-6CCE-44F5-8C6E-274A9F97D16E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t="15730"/>
          <a:stretch/>
        </p:blipFill>
        <p:spPr>
          <a:xfrm>
            <a:off x="20" y="-1"/>
            <a:ext cx="12191980" cy="6858001"/>
          </a:xfrm>
          <a:prstGeom prst="rect">
            <a:avLst/>
          </a:prstGeom>
        </p:spPr>
      </p:pic>
      <p:sp>
        <p:nvSpPr>
          <p:cNvPr id="47" name="Rectangle 46">
            <a:extLst>
              <a:ext uri="{FF2B5EF4-FFF2-40B4-BE49-F238E27FC236}">
                <a16:creationId xmlns:a16="http://schemas.microsoft.com/office/drawing/2014/main" id="{3D0E302E-D9CD-4301-A67C-2F0F43791D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2116667"/>
            <a:ext cx="10439400" cy="3793206"/>
          </a:xfrm>
          <a:prstGeom prst="rect">
            <a:avLst/>
          </a:prstGeom>
          <a:solidFill>
            <a:schemeClr val="bg1">
              <a:lumMod val="95000"/>
              <a:lumOff val="5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1" name="Picture 48">
            <a:extLst>
              <a:ext uri="{FF2B5EF4-FFF2-40B4-BE49-F238E27FC236}">
                <a16:creationId xmlns:a16="http://schemas.microsoft.com/office/drawing/2014/main" id="{CA457133-9802-4229-B919-FF91AE235C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sp>
        <p:nvSpPr>
          <p:cNvPr id="72" name="Rectangle 50">
            <a:extLst>
              <a:ext uri="{FF2B5EF4-FFF2-40B4-BE49-F238E27FC236}">
                <a16:creationId xmlns:a16="http://schemas.microsoft.com/office/drawing/2014/main" id="{35174CBE-3C8C-4936-BADC-26BFB4F07F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95000"/>
              <a:lumOff val="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53" name="Picture 52">
            <a:extLst>
              <a:ext uri="{FF2B5EF4-FFF2-40B4-BE49-F238E27FC236}">
                <a16:creationId xmlns:a16="http://schemas.microsoft.com/office/drawing/2014/main" id="{74CBD692-4D03-4764-98E3-F957838578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55" name="Rectangle 54">
            <a:extLst>
              <a:ext uri="{FF2B5EF4-FFF2-40B4-BE49-F238E27FC236}">
                <a16:creationId xmlns:a16="http://schemas.microsoft.com/office/drawing/2014/main" id="{932BC668-4D51-4090-89E3-5613B832E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B6627CA-48B5-4232-AE1E-F17CB7FAB74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-3176" y="-32634"/>
            <a:ext cx="14573619" cy="6890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9398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34">
            <a:extLst>
              <a:ext uri="{FF2B5EF4-FFF2-40B4-BE49-F238E27FC236}">
                <a16:creationId xmlns:a16="http://schemas.microsoft.com/office/drawing/2014/main" id="{01CFC1BB-C5B3-4479-9752-C53221627F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C56FCE19-3103-4473-A92E-E38D00FCD0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E909C556-FC01-4870-ABC0-8D5C17BD0F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41" name="Rectangle 40">
            <a:extLst>
              <a:ext uri="{FF2B5EF4-FFF2-40B4-BE49-F238E27FC236}">
                <a16:creationId xmlns:a16="http://schemas.microsoft.com/office/drawing/2014/main" id="{C6DB8A24-0DF2-4AB3-9191-C02AB6937C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6924F406-F250-4FCF-A28E-52F364A5AA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70" name="Rectangle 44">
            <a:extLst>
              <a:ext uri="{FF2B5EF4-FFF2-40B4-BE49-F238E27FC236}">
                <a16:creationId xmlns:a16="http://schemas.microsoft.com/office/drawing/2014/main" id="{E4055289-E0C6-4BD3-83C1-D3C3059323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824" cy="68580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2155BF1-6CCE-44F5-8C6E-274A9F97D16E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t="15730"/>
          <a:stretch/>
        </p:blipFill>
        <p:spPr>
          <a:xfrm>
            <a:off x="20" y="-1"/>
            <a:ext cx="12191980" cy="6858001"/>
          </a:xfrm>
          <a:prstGeom prst="rect">
            <a:avLst/>
          </a:prstGeom>
        </p:spPr>
      </p:pic>
      <p:sp>
        <p:nvSpPr>
          <p:cNvPr id="47" name="Rectangle 46">
            <a:extLst>
              <a:ext uri="{FF2B5EF4-FFF2-40B4-BE49-F238E27FC236}">
                <a16:creationId xmlns:a16="http://schemas.microsoft.com/office/drawing/2014/main" id="{3D0E302E-D9CD-4301-A67C-2F0F43791D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2116667"/>
            <a:ext cx="10439400" cy="3793206"/>
          </a:xfrm>
          <a:prstGeom prst="rect">
            <a:avLst/>
          </a:prstGeom>
          <a:solidFill>
            <a:schemeClr val="bg1">
              <a:lumMod val="95000"/>
              <a:lumOff val="5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1" name="Picture 48">
            <a:extLst>
              <a:ext uri="{FF2B5EF4-FFF2-40B4-BE49-F238E27FC236}">
                <a16:creationId xmlns:a16="http://schemas.microsoft.com/office/drawing/2014/main" id="{CA457133-9802-4229-B919-FF91AE235C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sp>
        <p:nvSpPr>
          <p:cNvPr id="72" name="Rectangle 50">
            <a:extLst>
              <a:ext uri="{FF2B5EF4-FFF2-40B4-BE49-F238E27FC236}">
                <a16:creationId xmlns:a16="http://schemas.microsoft.com/office/drawing/2014/main" id="{35174CBE-3C8C-4936-BADC-26BFB4F07F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95000"/>
              <a:lumOff val="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53" name="Picture 52">
            <a:extLst>
              <a:ext uri="{FF2B5EF4-FFF2-40B4-BE49-F238E27FC236}">
                <a16:creationId xmlns:a16="http://schemas.microsoft.com/office/drawing/2014/main" id="{74CBD692-4D03-4764-98E3-F957838578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55" name="Rectangle 54">
            <a:extLst>
              <a:ext uri="{FF2B5EF4-FFF2-40B4-BE49-F238E27FC236}">
                <a16:creationId xmlns:a16="http://schemas.microsoft.com/office/drawing/2014/main" id="{932BC668-4D51-4090-89E3-5613B832E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A3A45FB-95AA-4012-AFB3-89634A03EF7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175" y="0"/>
            <a:ext cx="12185647" cy="7360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1506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34">
            <a:extLst>
              <a:ext uri="{FF2B5EF4-FFF2-40B4-BE49-F238E27FC236}">
                <a16:creationId xmlns:a16="http://schemas.microsoft.com/office/drawing/2014/main" id="{01CFC1BB-C5B3-4479-9752-C53221627F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C56FCE19-3103-4473-A92E-E38D00FCD0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E909C556-FC01-4870-ABC0-8D5C17BD0F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41" name="Rectangle 40">
            <a:extLst>
              <a:ext uri="{FF2B5EF4-FFF2-40B4-BE49-F238E27FC236}">
                <a16:creationId xmlns:a16="http://schemas.microsoft.com/office/drawing/2014/main" id="{C6DB8A24-0DF2-4AB3-9191-C02AB6937C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6924F406-F250-4FCF-A28E-52F364A5AA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70" name="Rectangle 44">
            <a:extLst>
              <a:ext uri="{FF2B5EF4-FFF2-40B4-BE49-F238E27FC236}">
                <a16:creationId xmlns:a16="http://schemas.microsoft.com/office/drawing/2014/main" id="{E4055289-E0C6-4BD3-83C1-D3C3059323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824" cy="68580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2155BF1-6CCE-44F5-8C6E-274A9F97D16E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t="15730"/>
          <a:stretch/>
        </p:blipFill>
        <p:spPr>
          <a:xfrm>
            <a:off x="20" y="-1"/>
            <a:ext cx="12191980" cy="6858001"/>
          </a:xfrm>
          <a:prstGeom prst="rect">
            <a:avLst/>
          </a:prstGeom>
        </p:spPr>
      </p:pic>
      <p:sp>
        <p:nvSpPr>
          <p:cNvPr id="47" name="Rectangle 46">
            <a:extLst>
              <a:ext uri="{FF2B5EF4-FFF2-40B4-BE49-F238E27FC236}">
                <a16:creationId xmlns:a16="http://schemas.microsoft.com/office/drawing/2014/main" id="{3D0E302E-D9CD-4301-A67C-2F0F43791D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2116667"/>
            <a:ext cx="10439400" cy="3793206"/>
          </a:xfrm>
          <a:prstGeom prst="rect">
            <a:avLst/>
          </a:prstGeom>
          <a:solidFill>
            <a:schemeClr val="bg1">
              <a:lumMod val="95000"/>
              <a:lumOff val="5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1" name="Picture 48">
            <a:extLst>
              <a:ext uri="{FF2B5EF4-FFF2-40B4-BE49-F238E27FC236}">
                <a16:creationId xmlns:a16="http://schemas.microsoft.com/office/drawing/2014/main" id="{CA457133-9802-4229-B919-FF91AE235C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sp>
        <p:nvSpPr>
          <p:cNvPr id="72" name="Rectangle 50">
            <a:extLst>
              <a:ext uri="{FF2B5EF4-FFF2-40B4-BE49-F238E27FC236}">
                <a16:creationId xmlns:a16="http://schemas.microsoft.com/office/drawing/2014/main" id="{35174CBE-3C8C-4936-BADC-26BFB4F07F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95000"/>
              <a:lumOff val="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A15F85-CA95-48A8-AD5E-61AAF71729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dirty="0"/>
              <a:t>Storyboard Contents</a:t>
            </a:r>
          </a:p>
        </p:txBody>
      </p:sp>
      <p:pic>
        <p:nvPicPr>
          <p:cNvPr id="53" name="Picture 52">
            <a:extLst>
              <a:ext uri="{FF2B5EF4-FFF2-40B4-BE49-F238E27FC236}">
                <a16:creationId xmlns:a16="http://schemas.microsoft.com/office/drawing/2014/main" id="{74CBD692-4D03-4764-98E3-F957838578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55" name="Rectangle 54">
            <a:extLst>
              <a:ext uri="{FF2B5EF4-FFF2-40B4-BE49-F238E27FC236}">
                <a16:creationId xmlns:a16="http://schemas.microsoft.com/office/drawing/2014/main" id="{932BC668-4D51-4090-89E3-5613B832E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676073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34">
            <a:extLst>
              <a:ext uri="{FF2B5EF4-FFF2-40B4-BE49-F238E27FC236}">
                <a16:creationId xmlns:a16="http://schemas.microsoft.com/office/drawing/2014/main" id="{01CFC1BB-C5B3-4479-9752-C53221627F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C56FCE19-3103-4473-A92E-E38D00FCD0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E909C556-FC01-4870-ABC0-8D5C17BD0F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41" name="Rectangle 40">
            <a:extLst>
              <a:ext uri="{FF2B5EF4-FFF2-40B4-BE49-F238E27FC236}">
                <a16:creationId xmlns:a16="http://schemas.microsoft.com/office/drawing/2014/main" id="{C6DB8A24-0DF2-4AB3-9191-C02AB6937C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6924F406-F250-4FCF-A28E-52F364A5AA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70" name="Rectangle 44">
            <a:extLst>
              <a:ext uri="{FF2B5EF4-FFF2-40B4-BE49-F238E27FC236}">
                <a16:creationId xmlns:a16="http://schemas.microsoft.com/office/drawing/2014/main" id="{E4055289-E0C6-4BD3-83C1-D3C3059323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824" cy="68580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2155BF1-6CCE-44F5-8C6E-274A9F97D16E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t="15730"/>
          <a:stretch/>
        </p:blipFill>
        <p:spPr>
          <a:xfrm>
            <a:off x="20" y="-1"/>
            <a:ext cx="12191980" cy="6858001"/>
          </a:xfrm>
          <a:prstGeom prst="rect">
            <a:avLst/>
          </a:prstGeom>
        </p:spPr>
      </p:pic>
      <p:sp>
        <p:nvSpPr>
          <p:cNvPr id="47" name="Rectangle 46">
            <a:extLst>
              <a:ext uri="{FF2B5EF4-FFF2-40B4-BE49-F238E27FC236}">
                <a16:creationId xmlns:a16="http://schemas.microsoft.com/office/drawing/2014/main" id="{3D0E302E-D9CD-4301-A67C-2F0F43791D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2116667"/>
            <a:ext cx="10439400" cy="3793206"/>
          </a:xfrm>
          <a:prstGeom prst="rect">
            <a:avLst/>
          </a:prstGeom>
          <a:solidFill>
            <a:schemeClr val="bg1">
              <a:lumMod val="95000"/>
              <a:lumOff val="5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1" name="Picture 48">
            <a:extLst>
              <a:ext uri="{FF2B5EF4-FFF2-40B4-BE49-F238E27FC236}">
                <a16:creationId xmlns:a16="http://schemas.microsoft.com/office/drawing/2014/main" id="{CA457133-9802-4229-B919-FF91AE235C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sp>
        <p:nvSpPr>
          <p:cNvPr id="72" name="Rectangle 50">
            <a:extLst>
              <a:ext uri="{FF2B5EF4-FFF2-40B4-BE49-F238E27FC236}">
                <a16:creationId xmlns:a16="http://schemas.microsoft.com/office/drawing/2014/main" id="{35174CBE-3C8C-4936-BADC-26BFB4F07F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95000"/>
              <a:lumOff val="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A15F85-CA95-48A8-AD5E-61AAF71729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dirty="0"/>
              <a:t>Storyboard Contents</a:t>
            </a:r>
          </a:p>
        </p:txBody>
      </p:sp>
      <p:pic>
        <p:nvPicPr>
          <p:cNvPr id="53" name="Picture 52">
            <a:extLst>
              <a:ext uri="{FF2B5EF4-FFF2-40B4-BE49-F238E27FC236}">
                <a16:creationId xmlns:a16="http://schemas.microsoft.com/office/drawing/2014/main" id="{74CBD692-4D03-4764-98E3-F957838578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55" name="Rectangle 54">
            <a:extLst>
              <a:ext uri="{FF2B5EF4-FFF2-40B4-BE49-F238E27FC236}">
                <a16:creationId xmlns:a16="http://schemas.microsoft.com/office/drawing/2014/main" id="{932BC668-4D51-4090-89E3-5613B832E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59A06F-2070-4D0C-90C5-C0B0070880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0321" y="2336873"/>
            <a:ext cx="9613861" cy="3395060"/>
          </a:xfrm>
        </p:spPr>
        <p:txBody>
          <a:bodyPr vert="horz" lIns="91440" tIns="45720" rIns="91440" bIns="45720" rtlCol="0" anchor="t">
            <a:normAutofit/>
          </a:bodyPr>
          <a:lstStyle/>
          <a:p>
            <a:pPr indent="-228600">
              <a:buFont typeface="Arial" panose="020B0604020202020204" pitchFamily="34" charset="0"/>
              <a:buChar char="•"/>
            </a:pPr>
            <a:r>
              <a:rPr lang="en-US" sz="2000" dirty="0"/>
              <a:t>Project Title and Page Title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C7FF386-E3C0-41F8-A3BD-F93CEC80020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31892" y="2121426"/>
            <a:ext cx="5905920" cy="3788448"/>
          </a:xfrm>
          <a:prstGeom prst="rect">
            <a:avLst/>
          </a:prstGeom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A360C447-191B-4C0A-B349-9B73BCA23579}"/>
              </a:ext>
            </a:extLst>
          </p:cNvPr>
          <p:cNvSpPr/>
          <p:nvPr/>
        </p:nvSpPr>
        <p:spPr>
          <a:xfrm>
            <a:off x="4528716" y="2066429"/>
            <a:ext cx="1333069" cy="39446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76200">
                <a:solidFill>
                  <a:schemeClr val="tx1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5784948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34">
            <a:extLst>
              <a:ext uri="{FF2B5EF4-FFF2-40B4-BE49-F238E27FC236}">
                <a16:creationId xmlns:a16="http://schemas.microsoft.com/office/drawing/2014/main" id="{01CFC1BB-C5B3-4479-9752-C53221627F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C56FCE19-3103-4473-A92E-E38D00FCD0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E909C556-FC01-4870-ABC0-8D5C17BD0F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41" name="Rectangle 40">
            <a:extLst>
              <a:ext uri="{FF2B5EF4-FFF2-40B4-BE49-F238E27FC236}">
                <a16:creationId xmlns:a16="http://schemas.microsoft.com/office/drawing/2014/main" id="{C6DB8A24-0DF2-4AB3-9191-C02AB6937C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6924F406-F250-4FCF-A28E-52F364A5AA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70" name="Rectangle 44">
            <a:extLst>
              <a:ext uri="{FF2B5EF4-FFF2-40B4-BE49-F238E27FC236}">
                <a16:creationId xmlns:a16="http://schemas.microsoft.com/office/drawing/2014/main" id="{E4055289-E0C6-4BD3-83C1-D3C3059323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824" cy="68580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2155BF1-6CCE-44F5-8C6E-274A9F97D16E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t="15730"/>
          <a:stretch/>
        </p:blipFill>
        <p:spPr>
          <a:xfrm>
            <a:off x="20" y="-1"/>
            <a:ext cx="12191980" cy="6858001"/>
          </a:xfrm>
          <a:prstGeom prst="rect">
            <a:avLst/>
          </a:prstGeom>
        </p:spPr>
      </p:pic>
      <p:sp>
        <p:nvSpPr>
          <p:cNvPr id="47" name="Rectangle 46">
            <a:extLst>
              <a:ext uri="{FF2B5EF4-FFF2-40B4-BE49-F238E27FC236}">
                <a16:creationId xmlns:a16="http://schemas.microsoft.com/office/drawing/2014/main" id="{3D0E302E-D9CD-4301-A67C-2F0F43791D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2116667"/>
            <a:ext cx="10439400" cy="3793206"/>
          </a:xfrm>
          <a:prstGeom prst="rect">
            <a:avLst/>
          </a:prstGeom>
          <a:solidFill>
            <a:schemeClr val="bg1">
              <a:lumMod val="95000"/>
              <a:lumOff val="5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1" name="Picture 48">
            <a:extLst>
              <a:ext uri="{FF2B5EF4-FFF2-40B4-BE49-F238E27FC236}">
                <a16:creationId xmlns:a16="http://schemas.microsoft.com/office/drawing/2014/main" id="{CA457133-9802-4229-B919-FF91AE235C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sp>
        <p:nvSpPr>
          <p:cNvPr id="72" name="Rectangle 50">
            <a:extLst>
              <a:ext uri="{FF2B5EF4-FFF2-40B4-BE49-F238E27FC236}">
                <a16:creationId xmlns:a16="http://schemas.microsoft.com/office/drawing/2014/main" id="{35174CBE-3C8C-4936-BADC-26BFB4F07F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95000"/>
              <a:lumOff val="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A15F85-CA95-48A8-AD5E-61AAF71729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dirty="0"/>
              <a:t>Storyboard Contents</a:t>
            </a:r>
          </a:p>
        </p:txBody>
      </p:sp>
      <p:pic>
        <p:nvPicPr>
          <p:cNvPr id="53" name="Picture 52">
            <a:extLst>
              <a:ext uri="{FF2B5EF4-FFF2-40B4-BE49-F238E27FC236}">
                <a16:creationId xmlns:a16="http://schemas.microsoft.com/office/drawing/2014/main" id="{74CBD692-4D03-4764-98E3-F957838578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55" name="Rectangle 54">
            <a:extLst>
              <a:ext uri="{FF2B5EF4-FFF2-40B4-BE49-F238E27FC236}">
                <a16:creationId xmlns:a16="http://schemas.microsoft.com/office/drawing/2014/main" id="{932BC668-4D51-4090-89E3-5613B832E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59A06F-2070-4D0C-90C5-C0B0070880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0321" y="2336873"/>
            <a:ext cx="9613861" cy="3395060"/>
          </a:xfrm>
        </p:spPr>
        <p:txBody>
          <a:bodyPr vert="horz" lIns="91440" tIns="45720" rIns="91440" bIns="45720" rtlCol="0" anchor="t">
            <a:normAutofit/>
          </a:bodyPr>
          <a:lstStyle/>
          <a:p>
            <a:pPr indent="-228600">
              <a:buFont typeface="Arial" panose="020B0604020202020204" pitchFamily="34" charset="0"/>
              <a:buChar char="•"/>
            </a:pPr>
            <a:r>
              <a:rPr lang="en-US" sz="2000" dirty="0"/>
              <a:t>Project Title and Page Title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000" dirty="0"/>
              <a:t>Text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C7FF386-E3C0-41F8-A3BD-F93CEC80020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31892" y="2121426"/>
            <a:ext cx="5905920" cy="3788448"/>
          </a:xfrm>
          <a:prstGeom prst="rect">
            <a:avLst/>
          </a:prstGeom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A360C447-191B-4C0A-B349-9B73BCA23579}"/>
              </a:ext>
            </a:extLst>
          </p:cNvPr>
          <p:cNvSpPr/>
          <p:nvPr/>
        </p:nvSpPr>
        <p:spPr>
          <a:xfrm>
            <a:off x="7484852" y="1931252"/>
            <a:ext cx="2952960" cy="108093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76200">
                <a:solidFill>
                  <a:schemeClr val="tx1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750175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34">
            <a:extLst>
              <a:ext uri="{FF2B5EF4-FFF2-40B4-BE49-F238E27FC236}">
                <a16:creationId xmlns:a16="http://schemas.microsoft.com/office/drawing/2014/main" id="{01CFC1BB-C5B3-4479-9752-C53221627F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C56FCE19-3103-4473-A92E-E38D00FCD0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E909C556-FC01-4870-ABC0-8D5C17BD0F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41" name="Rectangle 40">
            <a:extLst>
              <a:ext uri="{FF2B5EF4-FFF2-40B4-BE49-F238E27FC236}">
                <a16:creationId xmlns:a16="http://schemas.microsoft.com/office/drawing/2014/main" id="{C6DB8A24-0DF2-4AB3-9191-C02AB6937C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6924F406-F250-4FCF-A28E-52F364A5AA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70" name="Rectangle 44">
            <a:extLst>
              <a:ext uri="{FF2B5EF4-FFF2-40B4-BE49-F238E27FC236}">
                <a16:creationId xmlns:a16="http://schemas.microsoft.com/office/drawing/2014/main" id="{E4055289-E0C6-4BD3-83C1-D3C3059323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824" cy="68580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2155BF1-6CCE-44F5-8C6E-274A9F97D16E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t="15730"/>
          <a:stretch/>
        </p:blipFill>
        <p:spPr>
          <a:xfrm>
            <a:off x="-3157" y="-1"/>
            <a:ext cx="12191980" cy="6858001"/>
          </a:xfrm>
          <a:prstGeom prst="rect">
            <a:avLst/>
          </a:prstGeom>
        </p:spPr>
      </p:pic>
      <p:sp>
        <p:nvSpPr>
          <p:cNvPr id="47" name="Rectangle 46">
            <a:extLst>
              <a:ext uri="{FF2B5EF4-FFF2-40B4-BE49-F238E27FC236}">
                <a16:creationId xmlns:a16="http://schemas.microsoft.com/office/drawing/2014/main" id="{3D0E302E-D9CD-4301-A67C-2F0F43791D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2116667"/>
            <a:ext cx="10439400" cy="3793206"/>
          </a:xfrm>
          <a:prstGeom prst="rect">
            <a:avLst/>
          </a:prstGeom>
          <a:solidFill>
            <a:schemeClr val="bg1">
              <a:lumMod val="95000"/>
              <a:lumOff val="5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1" name="Picture 48">
            <a:extLst>
              <a:ext uri="{FF2B5EF4-FFF2-40B4-BE49-F238E27FC236}">
                <a16:creationId xmlns:a16="http://schemas.microsoft.com/office/drawing/2014/main" id="{CA457133-9802-4229-B919-FF91AE235C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sp>
        <p:nvSpPr>
          <p:cNvPr id="72" name="Rectangle 50">
            <a:extLst>
              <a:ext uri="{FF2B5EF4-FFF2-40B4-BE49-F238E27FC236}">
                <a16:creationId xmlns:a16="http://schemas.microsoft.com/office/drawing/2014/main" id="{35174CBE-3C8C-4936-BADC-26BFB4F07F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95000"/>
              <a:lumOff val="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A15F85-CA95-48A8-AD5E-61AAF71729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dirty="0"/>
              <a:t>Storyboard Contents</a:t>
            </a:r>
          </a:p>
        </p:txBody>
      </p:sp>
      <p:pic>
        <p:nvPicPr>
          <p:cNvPr id="53" name="Picture 52">
            <a:extLst>
              <a:ext uri="{FF2B5EF4-FFF2-40B4-BE49-F238E27FC236}">
                <a16:creationId xmlns:a16="http://schemas.microsoft.com/office/drawing/2014/main" id="{74CBD692-4D03-4764-98E3-F957838578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55" name="Rectangle 54">
            <a:extLst>
              <a:ext uri="{FF2B5EF4-FFF2-40B4-BE49-F238E27FC236}">
                <a16:creationId xmlns:a16="http://schemas.microsoft.com/office/drawing/2014/main" id="{932BC668-4D51-4090-89E3-5613B832E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59A06F-2070-4D0C-90C5-C0B0070880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0321" y="2336873"/>
            <a:ext cx="9613861" cy="3395060"/>
          </a:xfrm>
        </p:spPr>
        <p:txBody>
          <a:bodyPr vert="horz" lIns="91440" tIns="45720" rIns="91440" bIns="45720" rtlCol="0" anchor="t">
            <a:normAutofit/>
          </a:bodyPr>
          <a:lstStyle/>
          <a:p>
            <a:pPr indent="-228600">
              <a:buFont typeface="Arial" panose="020B0604020202020204" pitchFamily="34" charset="0"/>
              <a:buChar char="•"/>
            </a:pPr>
            <a:r>
              <a:rPr lang="en-US" sz="2000" dirty="0"/>
              <a:t>Project Title and Page Title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000" dirty="0"/>
              <a:t>Text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000" dirty="0"/>
              <a:t>Graphics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C7FF386-E3C0-41F8-A3BD-F93CEC80020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31892" y="2121426"/>
            <a:ext cx="5905920" cy="3788448"/>
          </a:xfrm>
          <a:prstGeom prst="rect">
            <a:avLst/>
          </a:prstGeom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A360C447-191B-4C0A-B349-9B73BCA23579}"/>
              </a:ext>
            </a:extLst>
          </p:cNvPr>
          <p:cNvSpPr/>
          <p:nvPr/>
        </p:nvSpPr>
        <p:spPr>
          <a:xfrm>
            <a:off x="6170644" y="5490830"/>
            <a:ext cx="749920" cy="33007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76200">
                <a:solidFill>
                  <a:schemeClr val="tx1"/>
                </a:solidFill>
              </a:ln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D9266E05-A71D-4CE8-891F-5965C143C561}"/>
              </a:ext>
            </a:extLst>
          </p:cNvPr>
          <p:cNvSpPr/>
          <p:nvPr/>
        </p:nvSpPr>
        <p:spPr>
          <a:xfrm>
            <a:off x="4528716" y="5159141"/>
            <a:ext cx="813306" cy="1523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76200">
                <a:solidFill>
                  <a:schemeClr val="tx1"/>
                </a:solidFill>
              </a:ln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9169FEA0-34E4-4C60-9DE3-9A0FD1AE0489}"/>
              </a:ext>
            </a:extLst>
          </p:cNvPr>
          <p:cNvSpPr/>
          <p:nvPr/>
        </p:nvSpPr>
        <p:spPr>
          <a:xfrm>
            <a:off x="4600876" y="2926080"/>
            <a:ext cx="741145" cy="26872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76200">
                <a:solidFill>
                  <a:schemeClr val="tx1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21093700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34">
            <a:extLst>
              <a:ext uri="{FF2B5EF4-FFF2-40B4-BE49-F238E27FC236}">
                <a16:creationId xmlns:a16="http://schemas.microsoft.com/office/drawing/2014/main" id="{01CFC1BB-C5B3-4479-9752-C53221627F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C56FCE19-3103-4473-A92E-E38D00FCD0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E909C556-FC01-4870-ABC0-8D5C17BD0F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41" name="Rectangle 40">
            <a:extLst>
              <a:ext uri="{FF2B5EF4-FFF2-40B4-BE49-F238E27FC236}">
                <a16:creationId xmlns:a16="http://schemas.microsoft.com/office/drawing/2014/main" id="{C6DB8A24-0DF2-4AB3-9191-C02AB6937C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6924F406-F250-4FCF-A28E-52F364A5AA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70" name="Rectangle 44">
            <a:extLst>
              <a:ext uri="{FF2B5EF4-FFF2-40B4-BE49-F238E27FC236}">
                <a16:creationId xmlns:a16="http://schemas.microsoft.com/office/drawing/2014/main" id="{E4055289-E0C6-4BD3-83C1-D3C3059323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824" cy="68580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2155BF1-6CCE-44F5-8C6E-274A9F97D16E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t="15730"/>
          <a:stretch/>
        </p:blipFill>
        <p:spPr>
          <a:xfrm>
            <a:off x="20" y="-1"/>
            <a:ext cx="12191980" cy="6858001"/>
          </a:xfrm>
          <a:prstGeom prst="rect">
            <a:avLst/>
          </a:prstGeom>
        </p:spPr>
      </p:pic>
      <p:sp>
        <p:nvSpPr>
          <p:cNvPr id="47" name="Rectangle 46">
            <a:extLst>
              <a:ext uri="{FF2B5EF4-FFF2-40B4-BE49-F238E27FC236}">
                <a16:creationId xmlns:a16="http://schemas.microsoft.com/office/drawing/2014/main" id="{3D0E302E-D9CD-4301-A67C-2F0F43791D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2116667"/>
            <a:ext cx="10439400" cy="3793206"/>
          </a:xfrm>
          <a:prstGeom prst="rect">
            <a:avLst/>
          </a:prstGeom>
          <a:solidFill>
            <a:schemeClr val="bg1">
              <a:lumMod val="95000"/>
              <a:lumOff val="5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1" name="Picture 48">
            <a:extLst>
              <a:ext uri="{FF2B5EF4-FFF2-40B4-BE49-F238E27FC236}">
                <a16:creationId xmlns:a16="http://schemas.microsoft.com/office/drawing/2014/main" id="{CA457133-9802-4229-B919-FF91AE235C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sp>
        <p:nvSpPr>
          <p:cNvPr id="72" name="Rectangle 50">
            <a:extLst>
              <a:ext uri="{FF2B5EF4-FFF2-40B4-BE49-F238E27FC236}">
                <a16:creationId xmlns:a16="http://schemas.microsoft.com/office/drawing/2014/main" id="{35174CBE-3C8C-4936-BADC-26BFB4F07F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95000"/>
              <a:lumOff val="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A15F85-CA95-48A8-AD5E-61AAF71729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dirty="0"/>
              <a:t>Storyboard Contents</a:t>
            </a:r>
          </a:p>
        </p:txBody>
      </p:sp>
      <p:pic>
        <p:nvPicPr>
          <p:cNvPr id="53" name="Picture 52">
            <a:extLst>
              <a:ext uri="{FF2B5EF4-FFF2-40B4-BE49-F238E27FC236}">
                <a16:creationId xmlns:a16="http://schemas.microsoft.com/office/drawing/2014/main" id="{74CBD692-4D03-4764-98E3-F957838578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55" name="Rectangle 54">
            <a:extLst>
              <a:ext uri="{FF2B5EF4-FFF2-40B4-BE49-F238E27FC236}">
                <a16:creationId xmlns:a16="http://schemas.microsoft.com/office/drawing/2014/main" id="{932BC668-4D51-4090-89E3-5613B832E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59A06F-2070-4D0C-90C5-C0B0070880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0321" y="2336873"/>
            <a:ext cx="9613861" cy="3395060"/>
          </a:xfrm>
        </p:spPr>
        <p:txBody>
          <a:bodyPr vert="horz" lIns="91440" tIns="45720" rIns="91440" bIns="45720" rtlCol="0" anchor="t">
            <a:normAutofit/>
          </a:bodyPr>
          <a:lstStyle/>
          <a:p>
            <a:pPr indent="-228600">
              <a:buFont typeface="Arial" panose="020B0604020202020204" pitchFamily="34" charset="0"/>
              <a:buChar char="•"/>
            </a:pPr>
            <a:r>
              <a:rPr lang="en-US" sz="2000" dirty="0"/>
              <a:t>Project Title and Page Title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000" dirty="0"/>
              <a:t>Text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000" dirty="0"/>
              <a:t>Graphics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000" dirty="0"/>
              <a:t>Video description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C7FF386-E3C0-41F8-A3BD-F93CEC80020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31892" y="2121426"/>
            <a:ext cx="5905920" cy="3788448"/>
          </a:xfrm>
          <a:prstGeom prst="rect">
            <a:avLst/>
          </a:prstGeom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A360C447-191B-4C0A-B349-9B73BCA23579}"/>
              </a:ext>
            </a:extLst>
          </p:cNvPr>
          <p:cNvSpPr/>
          <p:nvPr/>
        </p:nvSpPr>
        <p:spPr>
          <a:xfrm>
            <a:off x="6094412" y="5401861"/>
            <a:ext cx="749920" cy="16154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76200">
                <a:solidFill>
                  <a:schemeClr val="tx1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3202816237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Custom 1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FC904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445</TotalTime>
  <Words>425</Words>
  <Application>Microsoft Office PowerPoint</Application>
  <PresentationFormat>Widescreen</PresentationFormat>
  <Paragraphs>68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Trebuchet MS</vt:lpstr>
      <vt:lpstr>Berlin</vt:lpstr>
      <vt:lpstr>Storyboarding for Instructional Design</vt:lpstr>
      <vt:lpstr>PowerPoint Presentation</vt:lpstr>
      <vt:lpstr>PowerPoint Presentation</vt:lpstr>
      <vt:lpstr>PowerPoint Presentation</vt:lpstr>
      <vt:lpstr>Storyboard Contents</vt:lpstr>
      <vt:lpstr>Storyboard Contents</vt:lpstr>
      <vt:lpstr>Storyboard Contents</vt:lpstr>
      <vt:lpstr>Storyboard Contents</vt:lpstr>
      <vt:lpstr>Storyboard Contents</vt:lpstr>
      <vt:lpstr>Storyboard Contents</vt:lpstr>
      <vt:lpstr>Storyboard Contents</vt:lpstr>
      <vt:lpstr>Storyboards Are Collaborative</vt:lpstr>
      <vt:lpstr>Resources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Storyboarding for Instructional Design</dc:title>
  <dc:creator>jrspecht</dc:creator>
  <cp:lastModifiedBy>jrspecht</cp:lastModifiedBy>
  <cp:revision>6</cp:revision>
  <dcterms:created xsi:type="dcterms:W3CDTF">2019-06-02T01:32:09Z</dcterms:created>
  <dcterms:modified xsi:type="dcterms:W3CDTF">2019-07-02T17:26:59Z</dcterms:modified>
</cp:coreProperties>
</file>