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2" autoAdjust="0"/>
    <p:restoredTop sz="86784" autoAdjust="0"/>
  </p:normalViewPr>
  <p:slideViewPr>
    <p:cSldViewPr snapToGrid="0">
      <p:cViewPr varScale="1">
        <p:scale>
          <a:sx n="99" d="100"/>
          <a:sy n="99" d="100"/>
        </p:scale>
        <p:origin x="23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5B75F-7123-4A15-B4C3-326821271446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16986-6DC3-4DDF-8ACD-3A52A7C8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Storyboards are a quick and efficient way for an Instructional Designer to present a clear idea of how they intend to present course content.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4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Audio transcript, such as voice-over narration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82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 </a:t>
            </a:r>
            <a:r>
              <a:rPr lang="en-US" b="0" dirty="0"/>
              <a:t>Navigation information such as links that will be included in the page being described and where they will take the learner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3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Image Notes:</a:t>
            </a:r>
            <a:r>
              <a:rPr lang="en-US" b="0" dirty="0"/>
              <a:t> analyzing_people_brainstorming.jpg obtained from </a:t>
            </a:r>
            <a:r>
              <a:rPr lang="en-US" b="0" dirty="0" err="1"/>
              <a:t>pixabay</a:t>
            </a:r>
            <a:r>
              <a:rPr lang="en-US" b="0" dirty="0"/>
              <a:t>.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 for commercial use. No attribution required.</a:t>
            </a: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Script: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complete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Instructional Designer may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 their storyboard to team members or shareholders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involved in the instruction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requesting feedback to ensure that all necessary content is included and being conveyed appropriately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efficiently. Having the course mapped out and getting a consensus prior to developing the course further can save the Instructional Designer time from having to redo a project from scratch because their hard work didn’t meet the expectations of their clients.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53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Storyboards are a quick and efficient way for an Instructional Designer to present a clear idea of how they intend to present course content.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2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Video Note:</a:t>
            </a:r>
            <a:r>
              <a:rPr lang="en-US" b="0" dirty="0"/>
              <a:t> Image pans up as voiceover plays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Script:</a:t>
            </a:r>
            <a:r>
              <a:rPr lang="en-US" dirty="0"/>
              <a:t>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storyboard includes descriptions or </a:t>
            </a:r>
            <a:r>
              <a:rPr lang="en-US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samples of audio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visual media, and text elements that the Instructional Designer intends to include in their online learning. This provides not just a preview of the content that will be presented, but also a preliminary idea of the structure and flow of the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94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Video Note:</a:t>
            </a:r>
            <a:r>
              <a:rPr lang="en-US" b="0" dirty="0"/>
              <a:t> Image pans from left to right as voiceover plays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Script: </a:t>
            </a:r>
            <a:r>
              <a:rPr lang="en-US" b="0" dirty="0"/>
              <a:t>Building</a:t>
            </a:r>
            <a:r>
              <a:rPr lang="en-US" b="0" baseline="0" dirty="0"/>
              <a:t> a storyboard is also an opportunity to organize content according to when it will be encountered by learners.</a:t>
            </a:r>
            <a:r>
              <a:rPr lang="en-US" b="1" dirty="0"/>
              <a:t> </a:t>
            </a:r>
            <a:r>
              <a:rPr lang="en-US" b="0" dirty="0"/>
              <a:t>Including a flowchart allows the Instructional Designer to give a visual depiction of the progression of content, pages, or slides in a course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1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 </a:t>
            </a:r>
            <a:r>
              <a:rPr lang="en-US" b="0" dirty="0"/>
              <a:t>In addition to a flowchart, an overview of course objectives and an overarching outline of course content helps to showcase both the purpose and scope of the course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01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Background Image Notes:</a:t>
            </a:r>
            <a:r>
              <a:rPr lang="en-US" b="0" dirty="0"/>
              <a:t> office-594132_960_720.jpg obtained from </a:t>
            </a:r>
            <a:r>
              <a:rPr lang="en-US" b="0" dirty="0" err="1"/>
              <a:t>pixabay</a:t>
            </a:r>
            <a:r>
              <a:rPr lang="en-US" b="0" dirty="0"/>
              <a:t>.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 for commercial use. No attribution required.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Script: </a:t>
            </a:r>
            <a:r>
              <a:rPr lang="en-US" b="0" dirty="0"/>
              <a:t>Each page or slide </a:t>
            </a:r>
            <a:r>
              <a:rPr lang="en-US" b="0"/>
              <a:t>of planned e-learning </a:t>
            </a:r>
            <a:r>
              <a:rPr lang="en-US" b="0" dirty="0"/>
              <a:t>content should be represented in the storyboard. Most storyboards contain the following information: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15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project title and individual page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82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will be presented on a page or display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67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Graphics,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such as images that will be utilized, any background image, and the overall layout of the content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81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Script: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 media, as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description or a link to the source of the video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16986-6DC3-4DDF-8ACD-3A52A7C8F9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063B-9800-449E-959D-B78F88FEC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20" y="3090110"/>
            <a:ext cx="8144134" cy="677779"/>
          </a:xfrm>
        </p:spPr>
        <p:txBody>
          <a:bodyPr/>
          <a:lstStyle/>
          <a:p>
            <a:r>
              <a:rPr lang="en-US" sz="3600" dirty="0"/>
              <a:t>Storyboarding for Instructional Design</a:t>
            </a:r>
          </a:p>
        </p:txBody>
      </p:sp>
    </p:spTree>
    <p:extLst>
      <p:ext uri="{BB962C8B-B14F-4D97-AF65-F5344CB8AC3E}">
        <p14:creationId xmlns:p14="http://schemas.microsoft.com/office/powerpoint/2010/main" val="3431637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15F85-CA95-48A8-AD5E-61AAF717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Storyboard Contents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9A06F-2070-4D0C-90C5-C0B007088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3"/>
            <a:ext cx="9613861" cy="3395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Project Title and Page Title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Text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Graphics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Video description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Audio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FF386-E3C0-41F8-A3BD-F93CEC8002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1892" y="2121426"/>
            <a:ext cx="5905920" cy="378844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360C447-191B-4C0A-B349-9B73BCA23579}"/>
              </a:ext>
            </a:extLst>
          </p:cNvPr>
          <p:cNvSpPr/>
          <p:nvPr/>
        </p:nvSpPr>
        <p:spPr>
          <a:xfrm>
            <a:off x="6094412" y="5286358"/>
            <a:ext cx="749920" cy="161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8419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15F85-CA95-48A8-AD5E-61AAF717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Storyboard Contents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9A06F-2070-4D0C-90C5-C0B007088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3"/>
            <a:ext cx="9613861" cy="3395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Project Title and Page Title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Text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Graphics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Video description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Audio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Navigation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FF386-E3C0-41F8-A3BD-F93CEC8002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1892" y="2121426"/>
            <a:ext cx="5905920" cy="378844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360C447-191B-4C0A-B349-9B73BCA23579}"/>
              </a:ext>
            </a:extLst>
          </p:cNvPr>
          <p:cNvSpPr/>
          <p:nvPr/>
        </p:nvSpPr>
        <p:spPr>
          <a:xfrm>
            <a:off x="4468985" y="2684695"/>
            <a:ext cx="1739309" cy="356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49EBC0C-007E-4A1B-A40E-5C21F0CA76DC}"/>
              </a:ext>
            </a:extLst>
          </p:cNvPr>
          <p:cNvSpPr/>
          <p:nvPr/>
        </p:nvSpPr>
        <p:spPr>
          <a:xfrm>
            <a:off x="7423546" y="1885574"/>
            <a:ext cx="3015867" cy="12532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22974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B5FB5AC-39B2-4094-B486-0FCD501D5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7150CFE4-97B0-48C6-ACD6-9399CBA11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A3C6F7F0-46EA-4F8E-A112-1B517C2B5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691A3CC-CDA1-4C3B-9150-FCFB5373D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ECF6E53-BD29-4C0D-9AD3-3E1708826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88" name="Rectangle 87">
              <a:extLst>
                <a:ext uri="{FF2B5EF4-FFF2-40B4-BE49-F238E27FC236}">
                  <a16:creationId xmlns:a16="http://schemas.microsoft.com/office/drawing/2014/main" id="{353D341A-76E2-4E18-9186-A23AB8AF9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AADD72CF-72AC-41C3-AC1A-1C864D311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51B680D3-33DA-4AED-8452-A96B49AAA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34098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15F85-CA95-48A8-AD5E-61AAF717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4494107"/>
            <a:ext cx="8133478" cy="9402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4800" dirty="0"/>
              <a:t>Storyboards Are Collaborative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DF8A44-6ADE-4DC2-A279-AC8002D1E8B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6412" r="-2" b="23429"/>
          <a:stretch/>
        </p:blipFill>
        <p:spPr>
          <a:xfrm>
            <a:off x="20" y="10"/>
            <a:ext cx="8966180" cy="419892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AB854EE0-7215-4BC8-8518-42D6DB206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34098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170F728-C2F1-46CE-BA22-F8F0CDF9C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93754"/>
            <a:ext cx="8968085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12791CF-354A-4144-A3C0-4AC897843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93754"/>
            <a:ext cx="3080285" cy="275942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1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063B-9800-449E-959D-B78F88FEC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20" y="3090110"/>
            <a:ext cx="8144134" cy="677779"/>
          </a:xfrm>
        </p:spPr>
        <p:txBody>
          <a:bodyPr/>
          <a:lstStyle/>
          <a:p>
            <a:r>
              <a:rPr lang="en-US" sz="3600" dirty="0"/>
              <a:t>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569" y="4665785"/>
            <a:ext cx="114182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Brigham, D.  (2014, April 30).  </a:t>
            </a:r>
            <a:r>
              <a:rPr lang="en-US" i="1" dirty="0"/>
              <a:t>Instructional Design Essentials: Storyboarding </a:t>
            </a:r>
            <a:r>
              <a:rPr lang="en-US" dirty="0"/>
              <a:t>[Lynda.com online course]. retrieved from https://www.lynda.com/PowerPoint-tutorials/Welcome/160064/171576-4.html?org=ucf.edu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Malamed</a:t>
            </a:r>
            <a:r>
              <a:rPr lang="en-US" dirty="0"/>
              <a:t>, C. (2019, January 17). Storyboards for eLearning. Retrieved June 2, 2019, from http://theelearningcoach.com/elearning_design/storyboards-for-elearning/</a:t>
            </a:r>
          </a:p>
        </p:txBody>
      </p:sp>
    </p:spTree>
    <p:extLst>
      <p:ext uri="{BB962C8B-B14F-4D97-AF65-F5344CB8AC3E}">
        <p14:creationId xmlns:p14="http://schemas.microsoft.com/office/powerpoint/2010/main" val="274664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5AC6176-236C-476F-A063-02F2F2F3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D2E8CDC-CF1D-407D-8968-48DF0F103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2A6A4D-0181-4231-8B4F-70E89E9A5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310712" cy="860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6627CA-48B5-4232-AE1E-F17CB7FAB7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176" y="-32634"/>
            <a:ext cx="14573619" cy="689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9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3A45FB-95AA-4012-AFB3-89634A03EF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5" y="0"/>
            <a:ext cx="12185647" cy="736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15F85-CA95-48A8-AD5E-61AAF717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Storyboard Contents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760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15F85-CA95-48A8-AD5E-61AAF717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Storyboard Contents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9A06F-2070-4D0C-90C5-C0B007088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3"/>
            <a:ext cx="9613861" cy="3395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Project Title and Page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FF386-E3C0-41F8-A3BD-F93CEC8002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1892" y="2121426"/>
            <a:ext cx="5905920" cy="378844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360C447-191B-4C0A-B349-9B73BCA23579}"/>
              </a:ext>
            </a:extLst>
          </p:cNvPr>
          <p:cNvSpPr/>
          <p:nvPr/>
        </p:nvSpPr>
        <p:spPr>
          <a:xfrm>
            <a:off x="4528716" y="2066429"/>
            <a:ext cx="1333069" cy="3944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7849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15F85-CA95-48A8-AD5E-61AAF717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Storyboard Contents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9A06F-2070-4D0C-90C5-C0B007088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3"/>
            <a:ext cx="9613861" cy="3395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Project Title and Page Title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Text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FF386-E3C0-41F8-A3BD-F93CEC8002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1892" y="2121426"/>
            <a:ext cx="5905920" cy="378844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360C447-191B-4C0A-B349-9B73BCA23579}"/>
              </a:ext>
            </a:extLst>
          </p:cNvPr>
          <p:cNvSpPr/>
          <p:nvPr/>
        </p:nvSpPr>
        <p:spPr>
          <a:xfrm>
            <a:off x="7484852" y="1931252"/>
            <a:ext cx="2952960" cy="1080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501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-3157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15F85-CA95-48A8-AD5E-61AAF717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Storyboard Contents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9A06F-2070-4D0C-90C5-C0B007088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3"/>
            <a:ext cx="9613861" cy="3395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Project Title and Page Title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Text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Graphics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FF386-E3C0-41F8-A3BD-F93CEC8002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1892" y="2121426"/>
            <a:ext cx="5905920" cy="378844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360C447-191B-4C0A-B349-9B73BCA23579}"/>
              </a:ext>
            </a:extLst>
          </p:cNvPr>
          <p:cNvSpPr/>
          <p:nvPr/>
        </p:nvSpPr>
        <p:spPr>
          <a:xfrm>
            <a:off x="6170644" y="5490830"/>
            <a:ext cx="749920" cy="330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9266E05-A71D-4CE8-891F-5965C143C561}"/>
              </a:ext>
            </a:extLst>
          </p:cNvPr>
          <p:cNvSpPr/>
          <p:nvPr/>
        </p:nvSpPr>
        <p:spPr>
          <a:xfrm>
            <a:off x="4528716" y="5159141"/>
            <a:ext cx="813306" cy="152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169FEA0-34E4-4C60-9DE3-9A0FD1AE0489}"/>
              </a:ext>
            </a:extLst>
          </p:cNvPr>
          <p:cNvSpPr/>
          <p:nvPr/>
        </p:nvSpPr>
        <p:spPr>
          <a:xfrm>
            <a:off x="4600876" y="2926080"/>
            <a:ext cx="741145" cy="2687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937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0" name="Rectangle 44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55BF1-6CCE-44F5-8C6E-274A9F97D1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73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" name="Picture 48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72" name="Rectangle 50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15F85-CA95-48A8-AD5E-61AAF717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Storyboard Contents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9A06F-2070-4D0C-90C5-C0B007088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3"/>
            <a:ext cx="9613861" cy="3395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Project Title and Page Title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Text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Graphics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Video description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FF386-E3C0-41F8-A3BD-F93CEC8002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1892" y="2121426"/>
            <a:ext cx="5905920" cy="378844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360C447-191B-4C0A-B349-9B73BCA23579}"/>
              </a:ext>
            </a:extLst>
          </p:cNvPr>
          <p:cNvSpPr/>
          <p:nvPr/>
        </p:nvSpPr>
        <p:spPr>
          <a:xfrm>
            <a:off x="6094412" y="5401861"/>
            <a:ext cx="749920" cy="161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028162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FC904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425</Words>
  <Application>Microsoft Office PowerPoint</Application>
  <PresentationFormat>Widescreen</PresentationFormat>
  <Paragraphs>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Storyboarding for Instructional Design</vt:lpstr>
      <vt:lpstr>PowerPoint Presentation</vt:lpstr>
      <vt:lpstr>PowerPoint Presentation</vt:lpstr>
      <vt:lpstr>PowerPoint Presentation</vt:lpstr>
      <vt:lpstr>Storyboard Contents</vt:lpstr>
      <vt:lpstr>Storyboard Contents</vt:lpstr>
      <vt:lpstr>Storyboard Contents</vt:lpstr>
      <vt:lpstr>Storyboard Contents</vt:lpstr>
      <vt:lpstr>Storyboard Contents</vt:lpstr>
      <vt:lpstr>Storyboard Contents</vt:lpstr>
      <vt:lpstr>Storyboard Contents</vt:lpstr>
      <vt:lpstr>Storyboards Are Collaborative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Storyboarding for Instructional Design</dc:title>
  <dc:creator>jrspecht</dc:creator>
  <cp:lastModifiedBy>jrspecht</cp:lastModifiedBy>
  <cp:revision>6</cp:revision>
  <dcterms:created xsi:type="dcterms:W3CDTF">2019-06-02T01:32:09Z</dcterms:created>
  <dcterms:modified xsi:type="dcterms:W3CDTF">2019-07-02T17:26:59Z</dcterms:modified>
</cp:coreProperties>
</file>