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m4a" ContentType="audi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9" r:id="rId6"/>
    <p:sldId id="270" r:id="rId7"/>
    <p:sldId id="260" r:id="rId8"/>
    <p:sldId id="273" r:id="rId9"/>
    <p:sldId id="262" r:id="rId10"/>
    <p:sldId id="261" r:id="rId11"/>
    <p:sldId id="266" r:id="rId12"/>
    <p:sldId id="267" r:id="rId13"/>
    <p:sldId id="271" r:id="rId14"/>
    <p:sldId id="268" r:id="rId15"/>
    <p:sldId id="272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yane Collins" initials="RC" lastIdx="0" clrIdx="0">
    <p:extLst>
      <p:ext uri="{19B8F6BF-5375-455C-9EA6-DF929625EA0E}">
        <p15:presenceInfo xmlns:p15="http://schemas.microsoft.com/office/powerpoint/2012/main" userId="" providerId="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49" autoAdjust="0"/>
    <p:restoredTop sz="85097"/>
  </p:normalViewPr>
  <p:slideViewPr>
    <p:cSldViewPr snapToGrid="0">
      <p:cViewPr>
        <p:scale>
          <a:sx n="117" d="100"/>
          <a:sy n="117" d="100"/>
        </p:scale>
        <p:origin x="-104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commentAuthors" Target="commentAuthors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00F87A-51F2-E04F-8AA5-67BFF45ABC0F}" type="datetimeFigureOut">
              <a:rPr lang="en-US" smtClean="0"/>
              <a:t>10/24/16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88251B-0029-FD4F-ACF0-5EC1C59918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47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NOTE: image</a:t>
            </a:r>
            <a:r>
              <a:rPr lang="en-US" baseline="0" dirty="0" smtClean="0"/>
              <a:t> was edited in Photoshop to illustrate examples of Caravaggio’s use of lighting.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88251B-0029-FD4F-ACF0-5EC1C599181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308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NOTE: this image was edited in Photoshop</a:t>
            </a:r>
            <a:r>
              <a:rPr lang="en-US" baseline="0" dirty="0" smtClean="0"/>
              <a:t> to remove some of the gore viewers may not wish to see.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88251B-0029-FD4F-ACF0-5EC1C599181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0016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NOTE: this image was edited in Photoshop</a:t>
            </a:r>
            <a:r>
              <a:rPr lang="en-US" baseline="0" dirty="0" smtClean="0"/>
              <a:t> to add a modest oil painting effect that subtly enhances the form of shapes and colors.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88251B-0029-FD4F-ACF0-5EC1C599181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030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10/24/16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10/24/16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10/24/16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10/24/16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10/24/16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10/24/16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10/24/16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10/24/16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10/24/16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10/24/16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10/24/16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10/24/16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slide" Target="slide11.xml"/><Relationship Id="rId5" Type="http://schemas.openxmlformats.org/officeDocument/2006/relationships/image" Target="../media/image8.jpg"/><Relationship Id="rId6" Type="http://schemas.openxmlformats.org/officeDocument/2006/relationships/image" Target="../media/image2.png"/><Relationship Id="rId1" Type="http://schemas.microsoft.com/office/2007/relationships/media" Target="../media/media10.m4a"/><Relationship Id="rId2" Type="http://schemas.openxmlformats.org/officeDocument/2006/relationships/audio" Target="../media/media10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9.jpg"/><Relationship Id="rId6" Type="http://schemas.openxmlformats.org/officeDocument/2006/relationships/image" Target="../media/image2.png"/><Relationship Id="rId1" Type="http://schemas.microsoft.com/office/2007/relationships/media" Target="../media/media11.m4a"/><Relationship Id="rId2" Type="http://schemas.openxmlformats.org/officeDocument/2006/relationships/audio" Target="../media/media11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jpg"/><Relationship Id="rId5" Type="http://schemas.openxmlformats.org/officeDocument/2006/relationships/image" Target="../media/image2.png"/><Relationship Id="rId1" Type="http://schemas.microsoft.com/office/2007/relationships/media" Target="../media/media12.m4a"/><Relationship Id="rId2" Type="http://schemas.openxmlformats.org/officeDocument/2006/relationships/audio" Target="../media/media12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hyperlink" Target="http://www.metmuseum.org/toah/hd/crvg/hd_crvg.htm" TargetMode="External"/><Relationship Id="rId5" Type="http://schemas.openxmlformats.org/officeDocument/2006/relationships/hyperlink" Target="http://www.nytimes.com/2010/03/10/arts/design/10abroad.html?_r=0" TargetMode="External"/><Relationship Id="rId6" Type="http://schemas.openxmlformats.org/officeDocument/2006/relationships/hyperlink" Target="NULL" TargetMode="External"/><Relationship Id="rId7" Type="http://schemas.openxmlformats.org/officeDocument/2006/relationships/image" Target="../media/image2.png"/><Relationship Id="rId1" Type="http://schemas.microsoft.com/office/2007/relationships/media" Target="../media/media13.m4a"/><Relationship Id="rId2" Type="http://schemas.openxmlformats.org/officeDocument/2006/relationships/audio" Target="../media/media13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image" Target="../media/image11.jpg"/><Relationship Id="rId5" Type="http://schemas.openxmlformats.org/officeDocument/2006/relationships/image" Target="../media/image2.png"/><Relationship Id="rId1" Type="http://schemas.microsoft.com/office/2007/relationships/media" Target="../media/media14.m4a"/><Relationship Id="rId2" Type="http://schemas.openxmlformats.org/officeDocument/2006/relationships/audio" Target="../media/media14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ryane_thompson@knights.ucf.edu" TargetMode="External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jpg"/><Relationship Id="rId5" Type="http://schemas.openxmlformats.org/officeDocument/2006/relationships/image" Target="../media/image2.png"/><Relationship Id="rId1" Type="http://schemas.microsoft.com/office/2007/relationships/media" Target="../media/media3.m4a"/><Relationship Id="rId2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4.m4a"/><Relationship Id="rId2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5.m4a"/><Relationship Id="rId2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slide" Target="slide5.xml"/><Relationship Id="rId5" Type="http://schemas.openxmlformats.org/officeDocument/2006/relationships/image" Target="../media/image4.jpg"/><Relationship Id="rId6" Type="http://schemas.openxmlformats.org/officeDocument/2006/relationships/image" Target="../media/image2.png"/><Relationship Id="rId1" Type="http://schemas.microsoft.com/office/2007/relationships/media" Target="../media/media6.m4a"/><Relationship Id="rId2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slide" Target="slide5.xml"/><Relationship Id="rId5" Type="http://schemas.openxmlformats.org/officeDocument/2006/relationships/image" Target="../media/image5.jpg"/><Relationship Id="rId6" Type="http://schemas.openxmlformats.org/officeDocument/2006/relationships/image" Target="../media/image2.png"/><Relationship Id="rId1" Type="http://schemas.microsoft.com/office/2007/relationships/media" Target="../media/media7.m4a"/><Relationship Id="rId2" Type="http://schemas.openxmlformats.org/officeDocument/2006/relationships/audio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6.jpg"/><Relationship Id="rId6" Type="http://schemas.openxmlformats.org/officeDocument/2006/relationships/image" Target="../media/image2.png"/><Relationship Id="rId1" Type="http://schemas.microsoft.com/office/2007/relationships/media" Target="../media/media8.m4a"/><Relationship Id="rId2" Type="http://schemas.openxmlformats.org/officeDocument/2006/relationships/audio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slide" Target="slide5.xml"/><Relationship Id="rId5" Type="http://schemas.openxmlformats.org/officeDocument/2006/relationships/image" Target="../media/image7.jpg"/><Relationship Id="rId6" Type="http://schemas.openxmlformats.org/officeDocument/2006/relationships/image" Target="../media/image2.png"/><Relationship Id="rId1" Type="http://schemas.microsoft.com/office/2007/relationships/media" Target="../media/media9.m4a"/><Relationship Id="rId2" Type="http://schemas.openxmlformats.org/officeDocument/2006/relationships/audio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Futura Medium" charset="0"/>
                <a:ea typeface="Futura Medium" charset="0"/>
                <a:cs typeface="Futura Medium" charset="0"/>
              </a:rPr>
              <a:t>Caravaggio</a:t>
            </a:r>
            <a:endParaRPr lang="en-US" dirty="0">
              <a:latin typeface="Futura Medium" charset="0"/>
              <a:ea typeface="Futura Medium" charset="0"/>
              <a:cs typeface="Futura Medium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latin typeface="Futura Medium" charset="0"/>
                <a:ea typeface="Futura Medium" charset="0"/>
                <a:cs typeface="Futura Medium" charset="0"/>
              </a:rPr>
              <a:t>A LESSON IN SIGNIFICANCE</a:t>
            </a:r>
            <a:endParaRPr lang="en-US" dirty="0">
              <a:latin typeface="Futura Medium" charset="0"/>
              <a:ea typeface="Futura Medium" charset="0"/>
              <a:cs typeface="Futura Medium" charset="0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52200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32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 smtClean="0">
                <a:latin typeface="Futura Medium" charset="0"/>
                <a:ea typeface="Futura Medium" charset="0"/>
                <a:cs typeface="Futura Medium" charset="0"/>
              </a:rPr>
              <a:t>The Death of the Virgin (1606)</a:t>
            </a:r>
            <a:endParaRPr lang="en-US" i="1" dirty="0">
              <a:latin typeface="Futura Medium" charset="0"/>
              <a:ea typeface="Futura Medium" charset="0"/>
              <a:cs typeface="Futura Medium" charset="0"/>
            </a:endParaRPr>
          </a:p>
        </p:txBody>
      </p:sp>
      <p:pic>
        <p:nvPicPr>
          <p:cNvPr id="5" name="Picture Placeholder 4">
            <a:hlinkClick r:id="rId4" action="ppaction://hlinksldjump"/>
          </p:cNvPr>
          <p:cNvPicPr>
            <a:picLocks noGrp="1" noChangeAspect="1"/>
          </p:cNvPicPr>
          <p:nvPr>
            <p:ph type="pic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" b="4494"/>
          <a:stretch>
            <a:fillRect/>
          </a:stretch>
        </p:blipFill>
        <p:spPr>
          <a:xfrm>
            <a:off x="7776000" y="638262"/>
            <a:ext cx="3506399" cy="485706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Futura Medium" charset="0"/>
                <a:ea typeface="Futura Medium" charset="0"/>
                <a:cs typeface="Futura Medium" charset="0"/>
              </a:rPr>
              <a:t>Return to moderate lighting</a:t>
            </a:r>
            <a:endParaRPr lang="en-US" dirty="0">
              <a:latin typeface="Futura Medium" charset="0"/>
              <a:ea typeface="Futura Medium" charset="0"/>
              <a:cs typeface="Futura Medium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Futura Medium" charset="0"/>
                <a:ea typeface="Futura Medium" charset="0"/>
                <a:cs typeface="Futura Medium" charset="0"/>
              </a:rPr>
              <a:t>Idealization of forms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>
                <a:latin typeface="Futura Medium" charset="0"/>
                <a:ea typeface="Futura Medium" charset="0"/>
                <a:cs typeface="Futura Medium" charset="0"/>
              </a:rPr>
              <a:t>Size </a:t>
            </a:r>
            <a:r>
              <a:rPr lang="en-US" dirty="0" smtClean="0">
                <a:latin typeface="Futura Medium" charset="0"/>
                <a:ea typeface="Futura Medium" charset="0"/>
                <a:cs typeface="Futura Medium" charset="0"/>
              </a:rPr>
              <a:t>of figures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>
                <a:latin typeface="Futura Medium" charset="0"/>
                <a:ea typeface="Futura Medium" charset="0"/>
                <a:cs typeface="Futura Medium" charset="0"/>
              </a:rPr>
              <a:t>Juxtaposition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69628" y="5735645"/>
            <a:ext cx="45054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Futura Medium" charset="0"/>
                <a:ea typeface="Futura Medium" charset="0"/>
                <a:cs typeface="Futura Medium" charset="0"/>
              </a:rPr>
              <a:t>Caravaggio, M. </a:t>
            </a:r>
            <a:r>
              <a:rPr lang="en-US" sz="1000" dirty="0" smtClean="0">
                <a:latin typeface="Futura Medium" charset="0"/>
                <a:ea typeface="Futura Medium" charset="0"/>
                <a:cs typeface="Futura Medium" charset="0"/>
              </a:rPr>
              <a:t>(1606). </a:t>
            </a:r>
            <a:r>
              <a:rPr lang="en-US" sz="1000" i="1" dirty="0" smtClean="0">
                <a:latin typeface="Futura Medium" charset="0"/>
                <a:ea typeface="Futura Medium" charset="0"/>
                <a:cs typeface="Futura Medium" charset="0"/>
              </a:rPr>
              <a:t>The Death of the Virgin</a:t>
            </a:r>
            <a:r>
              <a:rPr lang="en-US" sz="1000" dirty="0" smtClean="0">
                <a:latin typeface="Futura Medium" charset="0"/>
                <a:ea typeface="Futura Medium" charset="0"/>
                <a:cs typeface="Futura Medium" charset="0"/>
              </a:rPr>
              <a:t>. Paris: Louvre Museum.</a:t>
            </a:r>
            <a:endParaRPr lang="en-US" sz="1000" dirty="0">
              <a:latin typeface="Futura Medium" charset="0"/>
              <a:ea typeface="Futura Medium" charset="0"/>
              <a:cs typeface="Futura Medium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82399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95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22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Medium" charset="0"/>
                <a:ea typeface="Futura Medium" charset="0"/>
                <a:cs typeface="Futura Medium" charset="0"/>
              </a:rPr>
              <a:t>Caravaggio in trouble (1606 </a:t>
            </a:r>
            <a:r>
              <a:rPr lang="mr-IN" dirty="0" smtClean="0">
                <a:latin typeface="Futura Medium" charset="0"/>
                <a:ea typeface="Futura Medium" charset="0"/>
                <a:cs typeface="Futura Medium" charset="0"/>
              </a:rPr>
              <a:t>–</a:t>
            </a:r>
            <a:r>
              <a:rPr lang="en-US" dirty="0" smtClean="0">
                <a:latin typeface="Futura Medium" charset="0"/>
                <a:ea typeface="Futura Medium" charset="0"/>
                <a:cs typeface="Futura Medium" charset="0"/>
              </a:rPr>
              <a:t> 1610)</a:t>
            </a:r>
            <a:endParaRPr lang="en-US" dirty="0">
              <a:latin typeface="Futura Medium" charset="0"/>
              <a:ea typeface="Futura Medium" charset="0"/>
              <a:cs typeface="Futura Medium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>
                <a:latin typeface="Futura Medium" charset="0"/>
                <a:ea typeface="Futura Medium" charset="0"/>
                <a:cs typeface="Futura Medium" charset="0"/>
              </a:rPr>
              <a:t>Charged with murder</a:t>
            </a:r>
          </a:p>
          <a:p>
            <a:r>
              <a:rPr lang="en-US" dirty="0" smtClean="0">
                <a:latin typeface="Futura Medium" charset="0"/>
                <a:ea typeface="Futura Medium" charset="0"/>
                <a:cs typeface="Futura Medium" charset="0"/>
              </a:rPr>
              <a:t>Fled from Rome in May 1606</a:t>
            </a:r>
          </a:p>
          <a:p>
            <a:r>
              <a:rPr lang="en-US" dirty="0" smtClean="0">
                <a:latin typeface="Futura Medium" charset="0"/>
                <a:ea typeface="Futura Medium" charset="0"/>
                <a:cs typeface="Futura Medium" charset="0"/>
              </a:rPr>
              <a:t>Traveled to Naples, stayed until 1607 </a:t>
            </a:r>
          </a:p>
          <a:p>
            <a:r>
              <a:rPr lang="en-US" dirty="0" smtClean="0">
                <a:latin typeface="Futura Medium" charset="0"/>
                <a:ea typeface="Futura Medium" charset="0"/>
                <a:cs typeface="Futura Medium" charset="0"/>
              </a:rPr>
              <a:t>Continued to receive notable commissions</a:t>
            </a:r>
          </a:p>
          <a:p>
            <a:r>
              <a:rPr lang="en-US" dirty="0" smtClean="0">
                <a:latin typeface="Futura Medium" charset="0"/>
                <a:ea typeface="Futura Medium" charset="0"/>
                <a:cs typeface="Futura Medium" charset="0"/>
              </a:rPr>
              <a:t>Involved in various violent disputes</a:t>
            </a:r>
          </a:p>
          <a:p>
            <a:r>
              <a:rPr lang="en-US" dirty="0" smtClean="0">
                <a:latin typeface="Futura Medium" charset="0"/>
                <a:ea typeface="Futura Medium" charset="0"/>
                <a:cs typeface="Futura Medium" charset="0"/>
              </a:rPr>
              <a:t>Promised a pardon by the Pope in 1610</a:t>
            </a:r>
          </a:p>
          <a:p>
            <a:r>
              <a:rPr lang="en-US" dirty="0" smtClean="0">
                <a:latin typeface="Futura Medium" charset="0"/>
                <a:ea typeface="Futura Medium" charset="0"/>
                <a:cs typeface="Futura Medium" charset="0"/>
              </a:rPr>
              <a:t>Died en route to pardon </a:t>
            </a:r>
          </a:p>
          <a:p>
            <a:pPr lvl="1"/>
            <a:r>
              <a:rPr lang="en-US" dirty="0" smtClean="0">
                <a:latin typeface="Futura Medium" charset="0"/>
                <a:ea typeface="Futura Medium" charset="0"/>
                <a:cs typeface="Futura Medium" charset="0"/>
              </a:rPr>
              <a:t>Sudden fever</a:t>
            </a:r>
          </a:p>
          <a:p>
            <a:pPr lvl="1"/>
            <a:r>
              <a:rPr lang="en-US" dirty="0" smtClean="0">
                <a:latin typeface="Futura Medium" charset="0"/>
                <a:ea typeface="Futura Medium" charset="0"/>
                <a:cs typeface="Futura Medium" charset="0"/>
              </a:rPr>
              <a:t>Suspicious circumstances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325" y="2015732"/>
            <a:ext cx="3140529" cy="388640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36589" y="5892973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050" dirty="0">
                <a:latin typeface="Futura Medium" charset="0"/>
                <a:ea typeface="Futura Medium" charset="0"/>
                <a:cs typeface="Futura Medium" charset="0"/>
              </a:rPr>
              <a:t>Caravaggio, M. (</a:t>
            </a:r>
            <a:r>
              <a:rPr lang="en-US" sz="1050" dirty="0" smtClean="0">
                <a:latin typeface="Futura Medium" charset="0"/>
                <a:ea typeface="Futura Medium" charset="0"/>
                <a:cs typeface="Futura Medium" charset="0"/>
              </a:rPr>
              <a:t>1607). </a:t>
            </a:r>
            <a:r>
              <a:rPr lang="en-US" sz="1050" i="1" dirty="0" smtClean="0">
                <a:latin typeface="Futura Medium" charset="0"/>
                <a:ea typeface="Futura Medium" charset="0"/>
                <a:cs typeface="Futura Medium" charset="0"/>
              </a:rPr>
              <a:t>David with the Head of Goliath</a:t>
            </a:r>
            <a:r>
              <a:rPr lang="en-US" sz="1050" dirty="0" smtClean="0">
                <a:latin typeface="Futura Medium" charset="0"/>
                <a:ea typeface="Futura Medium" charset="0"/>
                <a:cs typeface="Futura Medium" charset="0"/>
              </a:rPr>
              <a:t>. Rome: </a:t>
            </a:r>
            <a:r>
              <a:rPr lang="en-US" sz="1050" dirty="0">
                <a:latin typeface="Futura Medium" charset="0"/>
                <a:ea typeface="Futura Medium" charset="0"/>
                <a:cs typeface="Futura Medium" charset="0"/>
              </a:rPr>
              <a:t>Galleria Borghese</a:t>
            </a:r>
            <a:r>
              <a:rPr lang="en-US" sz="1050" dirty="0" smtClean="0">
                <a:latin typeface="Futura Medium" charset="0"/>
                <a:ea typeface="Futura Medium" charset="0"/>
                <a:cs typeface="Futura Medium" charset="0"/>
              </a:rPr>
              <a:t>.</a:t>
            </a:r>
            <a:endParaRPr lang="en-US" sz="1050" dirty="0">
              <a:latin typeface="Futura Medium" charset="0"/>
              <a:ea typeface="Futura Medium" charset="0"/>
              <a:cs typeface="Futura Medium" charset="0"/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79200" y="602377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16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648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Medium" charset="0"/>
                <a:ea typeface="Futura Medium" charset="0"/>
                <a:cs typeface="Futura Medium" charset="0"/>
              </a:rPr>
              <a:t>Impact on art history</a:t>
            </a:r>
            <a:endParaRPr lang="en-US" dirty="0">
              <a:latin typeface="Futura Medium" charset="0"/>
              <a:ea typeface="Futura Medium" charset="0"/>
              <a:cs typeface="Futura Medium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Futura Medium" charset="0"/>
                <a:ea typeface="Futura Medium" charset="0"/>
                <a:cs typeface="Futura Medium" charset="0"/>
              </a:rPr>
              <a:t>Followers: </a:t>
            </a:r>
          </a:p>
          <a:p>
            <a:pPr lvl="1"/>
            <a:r>
              <a:rPr lang="en-US" dirty="0" smtClean="0">
                <a:latin typeface="Futura Medium" charset="0"/>
                <a:ea typeface="Futura Medium" charset="0"/>
                <a:cs typeface="Futura Medium" charset="0"/>
              </a:rPr>
              <a:t>Rembrandt, Netherlands (1606 - 1669)</a:t>
            </a:r>
          </a:p>
          <a:p>
            <a:pPr lvl="1"/>
            <a:r>
              <a:rPr lang="en-US" dirty="0" err="1" smtClean="0">
                <a:latin typeface="Futura Medium" charset="0"/>
                <a:ea typeface="Futura Medium" charset="0"/>
                <a:cs typeface="Futura Medium" charset="0"/>
              </a:rPr>
              <a:t>Jusepe</a:t>
            </a:r>
            <a:r>
              <a:rPr lang="en-US" dirty="0" smtClean="0">
                <a:latin typeface="Futura Medium" charset="0"/>
                <a:ea typeface="Futura Medium" charset="0"/>
                <a:cs typeface="Futura Medium" charset="0"/>
              </a:rPr>
              <a:t> de Ribera, Spain (1588 - 1652)</a:t>
            </a:r>
          </a:p>
          <a:p>
            <a:pPr lvl="1"/>
            <a:r>
              <a:rPr lang="en-US" dirty="0" smtClean="0">
                <a:latin typeface="Futura Medium" charset="0"/>
                <a:ea typeface="Futura Medium" charset="0"/>
                <a:cs typeface="Futura Medium" charset="0"/>
              </a:rPr>
              <a:t>Georges de La Tour, France (1593 </a:t>
            </a:r>
            <a:r>
              <a:rPr lang="mr-IN" dirty="0" smtClean="0">
                <a:latin typeface="Futura Medium" charset="0"/>
                <a:ea typeface="Futura Medium" charset="0"/>
                <a:cs typeface="Futura Medium" charset="0"/>
              </a:rPr>
              <a:t>–</a:t>
            </a:r>
            <a:r>
              <a:rPr lang="en-US" dirty="0" smtClean="0">
                <a:latin typeface="Futura Medium" charset="0"/>
                <a:ea typeface="Futura Medium" charset="0"/>
                <a:cs typeface="Futura Medium" charset="0"/>
              </a:rPr>
              <a:t> 1652)</a:t>
            </a:r>
          </a:p>
          <a:p>
            <a:r>
              <a:rPr lang="en-US" dirty="0">
                <a:latin typeface="Futura Medium" charset="0"/>
                <a:ea typeface="Futura Medium" charset="0"/>
                <a:cs typeface="Futura Medium" charset="0"/>
              </a:rPr>
              <a:t>Roberto </a:t>
            </a:r>
            <a:r>
              <a:rPr lang="en-US" dirty="0" err="1">
                <a:latin typeface="Futura Medium" charset="0"/>
                <a:ea typeface="Futura Medium" charset="0"/>
                <a:cs typeface="Futura Medium" charset="0"/>
              </a:rPr>
              <a:t>Longhi</a:t>
            </a:r>
            <a:endParaRPr lang="en-US" dirty="0">
              <a:latin typeface="Futura Medium" charset="0"/>
              <a:ea typeface="Futura Medium" charset="0"/>
              <a:cs typeface="Futura Medium" charset="0"/>
            </a:endParaRPr>
          </a:p>
          <a:p>
            <a:pPr lvl="1"/>
            <a:r>
              <a:rPr lang="en-US" dirty="0">
                <a:latin typeface="Futura Medium" charset="0"/>
                <a:ea typeface="Futura Medium" charset="0"/>
                <a:cs typeface="Futura Medium" charset="0"/>
              </a:rPr>
              <a:t>One of the first to publish </a:t>
            </a:r>
            <a:r>
              <a:rPr lang="en-US" dirty="0" smtClean="0">
                <a:latin typeface="Futura Medium" charset="0"/>
                <a:ea typeface="Futura Medium" charset="0"/>
                <a:cs typeface="Futura Medium" charset="0"/>
              </a:rPr>
              <a:t>analysis</a:t>
            </a:r>
            <a:endParaRPr lang="en-US" dirty="0" smtClean="0">
              <a:latin typeface="Futura Medium" charset="0"/>
              <a:ea typeface="Futura Medium" charset="0"/>
              <a:cs typeface="Futura Medium" charset="0"/>
            </a:endParaRPr>
          </a:p>
          <a:p>
            <a:endParaRPr lang="en-US" dirty="0" smtClean="0">
              <a:latin typeface="Futura Medium" charset="0"/>
              <a:ea typeface="Futura Medium" charset="0"/>
              <a:cs typeface="Futura Medium" charset="0"/>
            </a:endParaRPr>
          </a:p>
          <a:p>
            <a:pPr marL="457200" lvl="1" indent="0">
              <a:buNone/>
            </a:pPr>
            <a:endParaRPr lang="en-US" dirty="0" smtClean="0">
              <a:latin typeface="Futura Medium" charset="0"/>
              <a:ea typeface="Futura Medium" charset="0"/>
              <a:cs typeface="Futura Medium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638" y="1937658"/>
            <a:ext cx="3290216" cy="4093029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79200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765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117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readings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>
                <a:hlinkClick r:id="rId4"/>
              </a:rPr>
              <a:t>Caravaggio (Michelangelo Merisi) (1571–1610) and his Followers (The Metropolitan Museum of Art)</a:t>
            </a:r>
            <a:endParaRPr lang="en-US" dirty="0" smtClean="0"/>
          </a:p>
          <a:p>
            <a:r>
              <a:rPr lang="en-US" dirty="0" smtClean="0">
                <a:hlinkClick r:id="rId5"/>
              </a:rPr>
              <a:t>An Italian Antihero’s Time to Shine (The New York Times)</a:t>
            </a:r>
            <a:endParaRPr lang="en-US" dirty="0" smtClean="0"/>
          </a:p>
          <a:p>
            <a:r>
              <a:rPr lang="en-US" dirty="0">
                <a:hlinkClick r:id="rId6" invalidUrl="http://emptyeasel.com/2007/07/20/chiaroscuro-in-painting-the-power-of-light-and-dark/ (Empty Easel)"/>
              </a:rPr>
              <a:t>Chiaroscuro in Painting: The Power of Light and Dark (Empty Easel)</a:t>
            </a:r>
            <a:endParaRPr lang="en-US" dirty="0"/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73971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586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19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9" b="4299"/>
          <a:stretch>
            <a:fillRect/>
          </a:stretch>
        </p:blipFill>
        <p:spPr>
          <a:xfrm>
            <a:off x="7772401" y="711518"/>
            <a:ext cx="3461658" cy="4719689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b="1" dirty="0" smtClean="0"/>
              <a:t>Source: </a:t>
            </a:r>
          </a:p>
          <a:p>
            <a:r>
              <a:rPr lang="en-US" dirty="0" smtClean="0"/>
              <a:t>Caravaggio. </a:t>
            </a:r>
            <a:r>
              <a:rPr lang="en-US" dirty="0"/>
              <a:t>(</a:t>
            </a:r>
            <a:r>
              <a:rPr lang="en-US" dirty="0" smtClean="0"/>
              <a:t>2016). </a:t>
            </a:r>
            <a:r>
              <a:rPr lang="en-US" i="1" dirty="0" smtClean="0"/>
              <a:t>Salem Press Biographical Encyclopedia</a:t>
            </a:r>
            <a:r>
              <a:rPr lang="en-US" dirty="0" smtClean="0"/>
              <a:t>. 	Retrieved </a:t>
            </a:r>
            <a:r>
              <a:rPr lang="en-US" dirty="0"/>
              <a:t>from </a:t>
            </a:r>
            <a:r>
              <a:rPr lang="en-US" dirty="0"/>
              <a:t>http://</a:t>
            </a:r>
            <a:r>
              <a:rPr lang="en-US" dirty="0" smtClean="0"/>
              <a:t>www.salempress.com.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455230" y="5703350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000" dirty="0">
                <a:latin typeface="Futura Medium" charset="0"/>
                <a:ea typeface="Futura Medium" charset="0"/>
                <a:cs typeface="Futura Medium" charset="0"/>
              </a:rPr>
              <a:t>Caravaggio, M. (</a:t>
            </a:r>
            <a:r>
              <a:rPr lang="en-US" sz="1000" dirty="0" smtClean="0">
                <a:latin typeface="Futura Medium" charset="0"/>
                <a:ea typeface="Futura Medium" charset="0"/>
                <a:cs typeface="Futura Medium" charset="0"/>
              </a:rPr>
              <a:t>1607). </a:t>
            </a:r>
            <a:r>
              <a:rPr lang="en-US" sz="1000" i="1" dirty="0">
                <a:latin typeface="Futura Medium" charset="0"/>
                <a:ea typeface="Futura Medium" charset="0"/>
                <a:cs typeface="Futura Medium" charset="0"/>
              </a:rPr>
              <a:t>The </a:t>
            </a:r>
            <a:r>
              <a:rPr lang="en-US" sz="1000" i="1" dirty="0" smtClean="0">
                <a:latin typeface="Futura Medium" charset="0"/>
                <a:ea typeface="Futura Medium" charset="0"/>
                <a:cs typeface="Futura Medium" charset="0"/>
              </a:rPr>
              <a:t>Seven Works of Mercy</a:t>
            </a:r>
            <a:r>
              <a:rPr lang="en-US" sz="1000" dirty="0" smtClean="0">
                <a:latin typeface="Futura Medium" charset="0"/>
                <a:ea typeface="Futura Medium" charset="0"/>
                <a:cs typeface="Futura Medium" charset="0"/>
              </a:rPr>
              <a:t>. Naples: </a:t>
            </a:r>
            <a:r>
              <a:rPr lang="en-US" sz="1000" dirty="0" err="1"/>
              <a:t>Pio</a:t>
            </a:r>
            <a:r>
              <a:rPr lang="en-US" sz="1000" dirty="0"/>
              <a:t> Monte </a:t>
            </a:r>
            <a:r>
              <a:rPr lang="en-US" sz="1000" dirty="0" err="1"/>
              <a:t>della</a:t>
            </a:r>
            <a:r>
              <a:rPr lang="en-US" sz="1000" dirty="0"/>
              <a:t> </a:t>
            </a:r>
            <a:r>
              <a:rPr lang="en-US" sz="1000" dirty="0" err="1" smtClean="0"/>
              <a:t>Misericordia</a:t>
            </a:r>
            <a:r>
              <a:rPr lang="en-US" sz="1000" dirty="0" smtClean="0">
                <a:latin typeface="Futura Medium" charset="0"/>
                <a:ea typeface="Futura Medium" charset="0"/>
                <a:cs typeface="Futura Medium" charset="0"/>
              </a:rPr>
              <a:t>.</a:t>
            </a:r>
            <a:endParaRPr lang="en-US" sz="1000" dirty="0">
              <a:latin typeface="Futura Medium" charset="0"/>
              <a:ea typeface="Futura Medium" charset="0"/>
              <a:cs typeface="Futura Medium" charset="0"/>
            </a:endParaRP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34059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2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If you have any questions regarding the material covered in this lesson, I’d love to hear from you! Email me at </a:t>
            </a:r>
            <a:r>
              <a:rPr lang="en-US" dirty="0" smtClean="0">
                <a:hlinkClick r:id="rId3"/>
              </a:rPr>
              <a:t>ryane_thompson@knights.ucf.edu</a:t>
            </a:r>
            <a:r>
              <a:rPr lang="en-US" dirty="0" smtClean="0"/>
              <a:t>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205216" y="5746893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000" dirty="0">
                <a:latin typeface="Futura Medium" charset="0"/>
                <a:ea typeface="Futura Medium" charset="0"/>
                <a:cs typeface="Futura Medium" charset="0"/>
              </a:rPr>
              <a:t>Caravaggio, M. (</a:t>
            </a:r>
            <a:r>
              <a:rPr lang="en-US" sz="1000" dirty="0" smtClean="0">
                <a:latin typeface="Futura Medium" charset="0"/>
                <a:ea typeface="Futura Medium" charset="0"/>
                <a:cs typeface="Futura Medium" charset="0"/>
              </a:rPr>
              <a:t>1606). </a:t>
            </a:r>
            <a:r>
              <a:rPr lang="en-US" sz="1000" i="1" dirty="0" smtClean="0">
                <a:latin typeface="Futura Medium" charset="0"/>
                <a:ea typeface="Futura Medium" charset="0"/>
                <a:cs typeface="Futura Medium" charset="0"/>
              </a:rPr>
              <a:t>Saint Jerome</a:t>
            </a:r>
            <a:r>
              <a:rPr lang="en-US" sz="1000" dirty="0" smtClean="0">
                <a:latin typeface="Futura Medium" charset="0"/>
                <a:ea typeface="Futura Medium" charset="0"/>
                <a:cs typeface="Futura Medium" charset="0"/>
              </a:rPr>
              <a:t>. Rome: </a:t>
            </a:r>
            <a:r>
              <a:rPr lang="en-US" sz="1000" dirty="0"/>
              <a:t>Galleria </a:t>
            </a:r>
            <a:r>
              <a:rPr lang="en-US" sz="1000" dirty="0" smtClean="0"/>
              <a:t>Borghese</a:t>
            </a:r>
            <a:r>
              <a:rPr lang="en-US" sz="1000" dirty="0" smtClean="0">
                <a:latin typeface="Futura Medium" charset="0"/>
                <a:ea typeface="Futura Medium" charset="0"/>
                <a:cs typeface="Futura Medium" charset="0"/>
              </a:rPr>
              <a:t>.</a:t>
            </a:r>
            <a:endParaRPr lang="en-US" sz="1000" dirty="0">
              <a:latin typeface="Futura Medium" charset="0"/>
              <a:ea typeface="Futura Medium" charset="0"/>
              <a:cs typeface="Futura Medium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216" y="2843356"/>
            <a:ext cx="4064000" cy="290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44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Medium" charset="0"/>
                <a:ea typeface="Futura Medium" charset="0"/>
                <a:cs typeface="Futura Medium" charset="0"/>
              </a:rPr>
              <a:t>LESSON OBJECTIVES</a:t>
            </a:r>
            <a:endParaRPr lang="en-US" dirty="0">
              <a:latin typeface="Futura Medium" charset="0"/>
              <a:ea typeface="Futura Medium" charset="0"/>
              <a:cs typeface="Futura Medium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>
              <a:latin typeface="Futura Medium" charset="0"/>
              <a:ea typeface="Futura Medium" charset="0"/>
              <a:cs typeface="Futura Medium" charset="0"/>
            </a:endParaRPr>
          </a:p>
          <a:p>
            <a:r>
              <a:rPr lang="en-US" dirty="0" smtClean="0">
                <a:latin typeface="Futura Medium" charset="0"/>
                <a:ea typeface="Futura Medium" charset="0"/>
                <a:cs typeface="Futura Medium" charset="0"/>
              </a:rPr>
              <a:t>Understand the basic biographical information of Caravaggio’s life</a:t>
            </a:r>
          </a:p>
          <a:p>
            <a:r>
              <a:rPr lang="en-US" dirty="0" smtClean="0">
                <a:latin typeface="Futura Medium" charset="0"/>
                <a:ea typeface="Futura Medium" charset="0"/>
                <a:cs typeface="Futura Medium" charset="0"/>
              </a:rPr>
              <a:t>Understand how Caravaggio’s early life impacted later work</a:t>
            </a:r>
          </a:p>
          <a:p>
            <a:r>
              <a:rPr lang="en-US" dirty="0" smtClean="0">
                <a:latin typeface="Futura Medium" charset="0"/>
                <a:ea typeface="Futura Medium" charset="0"/>
                <a:cs typeface="Futura Medium" charset="0"/>
              </a:rPr>
              <a:t>Identify paintings from different times in Caravaggio’s life </a:t>
            </a:r>
          </a:p>
          <a:p>
            <a:r>
              <a:rPr lang="en-US" dirty="0" smtClean="0">
                <a:latin typeface="Futura Medium" charset="0"/>
                <a:ea typeface="Futura Medium" charset="0"/>
                <a:cs typeface="Futura Medium" charset="0"/>
              </a:rPr>
              <a:t>Understand the impact of chiaroscuro in art history </a:t>
            </a:r>
            <a:endParaRPr lang="en-US" dirty="0" smtClean="0">
              <a:latin typeface="Futura Medium" charset="0"/>
              <a:ea typeface="Futura Medium" charset="0"/>
              <a:cs typeface="Futura Medium" charset="0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32457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71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91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utura Medium" charset="0"/>
                <a:ea typeface="Futura Medium" charset="0"/>
                <a:cs typeface="Futura Medium" charset="0"/>
              </a:rPr>
              <a:t>Basics</a:t>
            </a:r>
            <a:endParaRPr lang="en-US" dirty="0">
              <a:latin typeface="Futura Medium" charset="0"/>
              <a:ea typeface="Futura Medium" charset="0"/>
              <a:cs typeface="Futura Medium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Futura Medium" charset="0"/>
                <a:ea typeface="Futura Medium" charset="0"/>
                <a:cs typeface="Futura Medium" charset="0"/>
              </a:rPr>
              <a:t>Born in Italy in Autumn 1571</a:t>
            </a:r>
          </a:p>
          <a:p>
            <a:r>
              <a:rPr lang="en-US" dirty="0" smtClean="0">
                <a:latin typeface="Futura Medium" charset="0"/>
                <a:ea typeface="Futura Medium" charset="0"/>
                <a:cs typeface="Futura Medium" charset="0"/>
              </a:rPr>
              <a:t>Died Summer 1610 in Tuscany</a:t>
            </a:r>
          </a:p>
          <a:p>
            <a:r>
              <a:rPr lang="en-US" dirty="0" smtClean="0">
                <a:latin typeface="Futura Medium" charset="0"/>
                <a:ea typeface="Futura Medium" charset="0"/>
                <a:cs typeface="Futura Medium" charset="0"/>
              </a:rPr>
              <a:t>Famous for use of extreme chiaroscuro</a:t>
            </a:r>
          </a:p>
          <a:p>
            <a:r>
              <a:rPr lang="en-US" dirty="0" smtClean="0">
                <a:latin typeface="Futura Medium" charset="0"/>
                <a:ea typeface="Futura Medium" charset="0"/>
                <a:cs typeface="Futura Medium" charset="0"/>
              </a:rPr>
              <a:t>Trouble in later life </a:t>
            </a:r>
          </a:p>
          <a:p>
            <a:r>
              <a:rPr lang="en-US" dirty="0" smtClean="0">
                <a:latin typeface="Futura Medium" charset="0"/>
                <a:ea typeface="Futura Medium" charset="0"/>
                <a:cs typeface="Futura Medium" charset="0"/>
              </a:rPr>
              <a:t>Mysterious circumstances of death </a:t>
            </a:r>
            <a:endParaRPr lang="en-US" dirty="0">
              <a:latin typeface="Futura Medium" charset="0"/>
              <a:ea typeface="Futura Medium" charset="0"/>
              <a:cs typeface="Futura Medium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858" y="2015732"/>
            <a:ext cx="2659059" cy="35359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50416" y="5628323"/>
            <a:ext cx="70539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Futura Medium" charset="0"/>
                <a:ea typeface="Futura Medium" charset="0"/>
                <a:cs typeface="Futura Medium" charset="0"/>
              </a:rPr>
              <a:t>Leoni, O. (1621). </a:t>
            </a:r>
            <a:r>
              <a:rPr lang="en-US" sz="1050" i="1" dirty="0" smtClean="0">
                <a:latin typeface="Futura Medium" charset="0"/>
                <a:ea typeface="Futura Medium" charset="0"/>
                <a:cs typeface="Futura Medium" charset="0"/>
              </a:rPr>
              <a:t>Portrait of Michelangelo Merisi da Caravaggio. </a:t>
            </a:r>
            <a:r>
              <a:rPr lang="en-US" sz="1050" dirty="0" smtClean="0">
                <a:latin typeface="Futura Medium" charset="0"/>
                <a:ea typeface="Futura Medium" charset="0"/>
                <a:cs typeface="Futura Medium" charset="0"/>
              </a:rPr>
              <a:t>Florence: Biblioteca Marucelliana. </a:t>
            </a:r>
            <a:endParaRPr lang="en-US" sz="1050" dirty="0">
              <a:latin typeface="Futura Medium" charset="0"/>
              <a:ea typeface="Futura Medium" charset="0"/>
              <a:cs typeface="Futura Medium" charset="0"/>
            </a:endParaRP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63086" y="605191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816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24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Futura Medium" charset="0"/>
                <a:ea typeface="Futura Medium" charset="0"/>
                <a:cs typeface="Futura Medium" charset="0"/>
              </a:rPr>
              <a:t>Early life (1571 </a:t>
            </a:r>
            <a:r>
              <a:rPr lang="mr-IN" sz="2800" dirty="0" smtClean="0">
                <a:latin typeface="Futura Medium" charset="0"/>
                <a:ea typeface="Futura Medium" charset="0"/>
                <a:cs typeface="Futura Medium" charset="0"/>
              </a:rPr>
              <a:t>–</a:t>
            </a:r>
            <a:r>
              <a:rPr lang="en-US" sz="2800" dirty="0" smtClean="0">
                <a:latin typeface="Futura Medium" charset="0"/>
                <a:ea typeface="Futura Medium" charset="0"/>
                <a:cs typeface="Futura Medium" charset="0"/>
              </a:rPr>
              <a:t> 1592)</a:t>
            </a:r>
            <a:endParaRPr lang="en-US" sz="2800" dirty="0">
              <a:latin typeface="Futura Medium" charset="0"/>
              <a:ea typeface="Futura Medium" charset="0"/>
              <a:cs typeface="Futura Medium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latin typeface="Futura Medium" charset="0"/>
                <a:ea typeface="Futura Medium" charset="0"/>
                <a:cs typeface="Futura Medium" charset="0"/>
              </a:rPr>
              <a:t>Born Michelangelo Merisi in Lombardy, Italy </a:t>
            </a:r>
          </a:p>
          <a:p>
            <a:r>
              <a:rPr lang="en-US" dirty="0">
                <a:latin typeface="Futura Medium" charset="0"/>
                <a:ea typeface="Futura Medium" charset="0"/>
                <a:cs typeface="Futura Medium" charset="0"/>
              </a:rPr>
              <a:t>A</a:t>
            </a:r>
            <a:r>
              <a:rPr lang="en-US" dirty="0" smtClean="0">
                <a:latin typeface="Futura Medium" charset="0"/>
                <a:ea typeface="Futura Medium" charset="0"/>
                <a:cs typeface="Futura Medium" charset="0"/>
              </a:rPr>
              <a:t>pprentice </a:t>
            </a:r>
            <a:r>
              <a:rPr lang="en-US" dirty="0" smtClean="0">
                <a:latin typeface="Futura Medium" charset="0"/>
                <a:ea typeface="Futura Medium" charset="0"/>
                <a:cs typeface="Futura Medium" charset="0"/>
              </a:rPr>
              <a:t>to Simone </a:t>
            </a:r>
            <a:r>
              <a:rPr lang="en-US" dirty="0" err="1" smtClean="0">
                <a:latin typeface="Futura Medium" charset="0"/>
                <a:ea typeface="Futura Medium" charset="0"/>
                <a:cs typeface="Futura Medium" charset="0"/>
              </a:rPr>
              <a:t>Peterzano</a:t>
            </a:r>
            <a:r>
              <a:rPr lang="en-US" dirty="0" smtClean="0">
                <a:latin typeface="Futura Medium" charset="0"/>
                <a:ea typeface="Futura Medium" charset="0"/>
                <a:cs typeface="Futura Medium" charset="0"/>
              </a:rPr>
              <a:t> </a:t>
            </a:r>
            <a:r>
              <a:rPr lang="en-US" dirty="0" smtClean="0">
                <a:latin typeface="Futura Medium" charset="0"/>
                <a:ea typeface="Futura Medium" charset="0"/>
                <a:cs typeface="Futura Medium" charset="0"/>
              </a:rPr>
              <a:t>in 1584</a:t>
            </a:r>
            <a:endParaRPr lang="en-US" dirty="0" smtClean="0">
              <a:latin typeface="Futura Medium" charset="0"/>
              <a:ea typeface="Futura Medium" charset="0"/>
              <a:cs typeface="Futura Medium" charset="0"/>
            </a:endParaRPr>
          </a:p>
          <a:p>
            <a:r>
              <a:rPr lang="en-US" dirty="0" smtClean="0">
                <a:latin typeface="Futura Medium" charset="0"/>
                <a:ea typeface="Futura Medium" charset="0"/>
                <a:cs typeface="Futura Medium" charset="0"/>
              </a:rPr>
              <a:t>Remained active in Milan until 1588 </a:t>
            </a:r>
          </a:p>
          <a:p>
            <a:r>
              <a:rPr lang="en-US" dirty="0" smtClean="0">
                <a:latin typeface="Futura Medium" charset="0"/>
                <a:ea typeface="Futura Medium" charset="0"/>
                <a:cs typeface="Futura Medium" charset="0"/>
              </a:rPr>
              <a:t>Moved to Caravaggio in 1589 </a:t>
            </a:r>
          </a:p>
          <a:p>
            <a:r>
              <a:rPr lang="en-US" dirty="0" smtClean="0">
                <a:latin typeface="Futura Medium" charset="0"/>
                <a:ea typeface="Futura Medium" charset="0"/>
                <a:cs typeface="Futura Medium" charset="0"/>
              </a:rPr>
              <a:t>No known autographed work</a:t>
            </a:r>
          </a:p>
          <a:p>
            <a:r>
              <a:rPr lang="en-US" dirty="0" smtClean="0">
                <a:latin typeface="Futura Medium" charset="0"/>
                <a:ea typeface="Futura Medium" charset="0"/>
                <a:cs typeface="Futura Medium" charset="0"/>
              </a:rPr>
              <a:t>Exposed to three manners of painting: </a:t>
            </a:r>
          </a:p>
          <a:p>
            <a:pPr lvl="1"/>
            <a:r>
              <a:rPr lang="en-US" dirty="0" smtClean="0">
                <a:latin typeface="Futura Medium" charset="0"/>
                <a:ea typeface="Futura Medium" charset="0"/>
                <a:cs typeface="Futura Medium" charset="0"/>
              </a:rPr>
              <a:t>Lombard</a:t>
            </a:r>
          </a:p>
          <a:p>
            <a:pPr lvl="1"/>
            <a:r>
              <a:rPr lang="en-US" dirty="0" err="1" smtClean="0">
                <a:latin typeface="Futura Medium" charset="0"/>
                <a:ea typeface="Futura Medium" charset="0"/>
                <a:cs typeface="Futura Medium" charset="0"/>
              </a:rPr>
              <a:t>Leonardesque</a:t>
            </a:r>
            <a:endParaRPr lang="en-US" dirty="0" smtClean="0">
              <a:latin typeface="Futura Medium" charset="0"/>
              <a:ea typeface="Futura Medium" charset="0"/>
              <a:cs typeface="Futura Medium" charset="0"/>
            </a:endParaRPr>
          </a:p>
          <a:p>
            <a:pPr lvl="1"/>
            <a:r>
              <a:rPr lang="en-US" dirty="0" smtClean="0">
                <a:latin typeface="Futura Medium" charset="0"/>
                <a:ea typeface="Futura Medium" charset="0"/>
                <a:cs typeface="Futura Medium" charset="0"/>
              </a:rPr>
              <a:t>Venetian </a:t>
            </a:r>
            <a:endParaRPr lang="en-US" dirty="0">
              <a:latin typeface="Futura Medium" charset="0"/>
              <a:ea typeface="Futura Medium" charset="0"/>
              <a:cs typeface="Futura Medium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30429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976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595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Rome (1592 </a:t>
            </a:r>
            <a:r>
              <a:rPr lang="mr-IN" dirty="0" smtClean="0"/>
              <a:t>–</a:t>
            </a:r>
            <a:r>
              <a:rPr lang="en-US" dirty="0" smtClean="0"/>
              <a:t> 1606)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Produced cheap portraits to sell in general markets</a:t>
            </a:r>
          </a:p>
          <a:p>
            <a:r>
              <a:rPr lang="en-US" dirty="0" smtClean="0"/>
              <a:t>Later collaborated with </a:t>
            </a:r>
            <a:r>
              <a:rPr lang="en-US" dirty="0" err="1" smtClean="0"/>
              <a:t>Guiseppe</a:t>
            </a:r>
            <a:r>
              <a:rPr lang="en-US" dirty="0" smtClean="0"/>
              <a:t> </a:t>
            </a:r>
            <a:r>
              <a:rPr lang="en-US" dirty="0" err="1" smtClean="0"/>
              <a:t>Cesari</a:t>
            </a:r>
            <a:r>
              <a:rPr lang="en-US" dirty="0" smtClean="0"/>
              <a:t> </a:t>
            </a:r>
            <a:endParaRPr lang="en-US" dirty="0"/>
          </a:p>
          <a:p>
            <a:pPr lvl="1"/>
            <a:r>
              <a:rPr lang="en-US" dirty="0" smtClean="0"/>
              <a:t>Leading </a:t>
            </a:r>
            <a:r>
              <a:rPr lang="en-US" dirty="0"/>
              <a:t>mannerist </a:t>
            </a:r>
            <a:r>
              <a:rPr lang="en-US" dirty="0" smtClean="0"/>
              <a:t>painter</a:t>
            </a:r>
          </a:p>
          <a:p>
            <a:r>
              <a:rPr lang="en-US" dirty="0" smtClean="0"/>
              <a:t>Explored naturalistic attention to detail</a:t>
            </a:r>
          </a:p>
          <a:p>
            <a:endParaRPr lang="en-US" dirty="0" smtClean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97771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08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5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A Boy Peeling Fruit </a:t>
            </a:r>
            <a:r>
              <a:rPr lang="en-US" dirty="0" smtClean="0"/>
              <a:t>(1593)</a:t>
            </a:r>
            <a:endParaRPr lang="en-US" dirty="0"/>
          </a:p>
        </p:txBody>
      </p:sp>
      <p:pic>
        <p:nvPicPr>
          <p:cNvPr id="5" name="Picture Placeholder 4">
            <a:hlinkClick r:id="rId4" action="ppaction://hlinksldjump"/>
          </p:cNvPr>
          <p:cNvPicPr>
            <a:picLocks noGrp="1" noChangeAspect="1"/>
          </p:cNvPicPr>
          <p:nvPr>
            <p:ph type="pic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9" r="6519"/>
          <a:stretch>
            <a:fillRect/>
          </a:stretch>
        </p:blipFill>
        <p:spPr>
          <a:xfrm>
            <a:off x="7805057" y="651202"/>
            <a:ext cx="3450772" cy="478000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Futura Medium" charset="0"/>
                <a:ea typeface="Futura Medium" charset="0"/>
                <a:cs typeface="Futura Medium" charset="0"/>
              </a:rPr>
              <a:t>Striking realism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Futura Medium" charset="0"/>
                <a:ea typeface="Futura Medium" charset="0"/>
                <a:cs typeface="Futura Medium" charset="0"/>
              </a:rPr>
              <a:t>Multiple meanings (allusions)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78114" y="5714236"/>
            <a:ext cx="5304657" cy="4693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Futura Medium" charset="0"/>
                <a:ea typeface="Futura Medium" charset="0"/>
                <a:cs typeface="Futura Medium" charset="0"/>
              </a:rPr>
              <a:t>Caravaggio, M. (</a:t>
            </a:r>
            <a:r>
              <a:rPr lang="en-US" sz="1050" dirty="0" smtClean="0">
                <a:latin typeface="Futura Medium" charset="0"/>
                <a:ea typeface="Futura Medium" charset="0"/>
                <a:cs typeface="Futura Medium" charset="0"/>
              </a:rPr>
              <a:t>1593). </a:t>
            </a:r>
            <a:r>
              <a:rPr lang="en-US" sz="1050" i="1" dirty="0" smtClean="0">
                <a:latin typeface="Futura Medium" charset="0"/>
                <a:ea typeface="Futura Medium" charset="0"/>
                <a:cs typeface="Futura Medium" charset="0"/>
              </a:rPr>
              <a:t>A Boy Peeling Fruit</a:t>
            </a:r>
            <a:r>
              <a:rPr lang="en-US" sz="1050" dirty="0" smtClean="0">
                <a:latin typeface="Futura Medium" charset="0"/>
                <a:ea typeface="Futura Medium" charset="0"/>
                <a:cs typeface="Futura Medium" charset="0"/>
              </a:rPr>
              <a:t>. Florence: </a:t>
            </a:r>
            <a:r>
              <a:rPr lang="en-US" sz="1050" dirty="0" err="1" smtClean="0">
                <a:latin typeface="Futura Medium" charset="0"/>
                <a:ea typeface="Futura Medium" charset="0"/>
                <a:cs typeface="Futura Medium" charset="0"/>
              </a:rPr>
              <a:t>Fondazione</a:t>
            </a:r>
            <a:r>
              <a:rPr lang="en-US" sz="1050" dirty="0" smtClean="0">
                <a:latin typeface="Futura Medium" charset="0"/>
                <a:ea typeface="Futura Medium" charset="0"/>
                <a:cs typeface="Futura Medium" charset="0"/>
              </a:rPr>
              <a:t> Roberto </a:t>
            </a:r>
            <a:r>
              <a:rPr lang="en-US" sz="1050" dirty="0" err="1" smtClean="0">
                <a:latin typeface="Futura Medium" charset="0"/>
                <a:ea typeface="Futura Medium" charset="0"/>
                <a:cs typeface="Futura Medium" charset="0"/>
              </a:rPr>
              <a:t>Longhi</a:t>
            </a:r>
            <a:r>
              <a:rPr lang="en-US" sz="1050" dirty="0" smtClean="0">
                <a:latin typeface="Futura Medium" charset="0"/>
                <a:ea typeface="Futura Medium" charset="0"/>
                <a:cs typeface="Futura Medium" charset="0"/>
              </a:rPr>
              <a:t>.</a:t>
            </a:r>
            <a:endParaRPr lang="en-US" sz="1050" dirty="0">
              <a:latin typeface="Futura Medium" charset="0"/>
              <a:ea typeface="Futura Medium" charset="0"/>
              <a:cs typeface="Futura Medium" charset="0"/>
            </a:endParaRPr>
          </a:p>
          <a:p>
            <a:endParaRPr lang="en-US" sz="1400" dirty="0">
              <a:latin typeface="Futura Medium" charset="0"/>
              <a:ea typeface="Futura Medium" charset="0"/>
              <a:cs typeface="Futura Medium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76000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491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96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>
                <a:latin typeface="Futura Medium" charset="0"/>
                <a:ea typeface="Futura Medium" charset="0"/>
                <a:cs typeface="Futura Medium" charset="0"/>
              </a:rPr>
              <a:t>The Cardsharps </a:t>
            </a:r>
            <a:r>
              <a:rPr lang="en-US" dirty="0" smtClean="0">
                <a:latin typeface="Futura Medium" charset="0"/>
                <a:ea typeface="Futura Medium" charset="0"/>
                <a:cs typeface="Futura Medium" charset="0"/>
              </a:rPr>
              <a:t>(1594)</a:t>
            </a:r>
            <a:endParaRPr lang="en-US" dirty="0">
              <a:latin typeface="Futura Medium" charset="0"/>
              <a:ea typeface="Futura Medium" charset="0"/>
              <a:cs typeface="Futura Medium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Futura Medium" charset="0"/>
                <a:ea typeface="Futura Medium" charset="0"/>
                <a:cs typeface="Futura Medium" charset="0"/>
              </a:rPr>
              <a:t>More mature painting style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Futura Medium" charset="0"/>
                <a:ea typeface="Futura Medium" charset="0"/>
                <a:cs typeface="Futura Medium" charset="0"/>
              </a:rPr>
              <a:t>Light across upper right quadrant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>
                <a:latin typeface="Futura Medium" charset="0"/>
                <a:ea typeface="Futura Medium" charset="0"/>
                <a:cs typeface="Futura Medium" charset="0"/>
              </a:rPr>
              <a:t>Early example of dramatic lighting</a:t>
            </a:r>
            <a:endParaRPr lang="en-US" dirty="0">
              <a:latin typeface="Futura Medium" charset="0"/>
              <a:ea typeface="Futura Medium" charset="0"/>
              <a:cs typeface="Futura Medium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70135" y="5645686"/>
            <a:ext cx="5266185" cy="96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Futura Medium" charset="0"/>
                <a:ea typeface="Futura Medium" charset="0"/>
                <a:cs typeface="Futura Medium" charset="0"/>
              </a:rPr>
              <a:t>Caravaggio, M. (</a:t>
            </a:r>
            <a:r>
              <a:rPr lang="en-US" sz="1050" dirty="0" smtClean="0">
                <a:latin typeface="Futura Medium" charset="0"/>
                <a:ea typeface="Futura Medium" charset="0"/>
                <a:cs typeface="Futura Medium" charset="0"/>
              </a:rPr>
              <a:t>1594). </a:t>
            </a:r>
            <a:r>
              <a:rPr lang="en-US" sz="1050" i="1" dirty="0" smtClean="0">
                <a:latin typeface="Futura Medium" charset="0"/>
                <a:ea typeface="Futura Medium" charset="0"/>
                <a:cs typeface="Futura Medium" charset="0"/>
              </a:rPr>
              <a:t>The Cardsharps </a:t>
            </a:r>
            <a:r>
              <a:rPr lang="en-US" sz="1050" dirty="0" smtClean="0">
                <a:latin typeface="Futura Medium" charset="0"/>
                <a:ea typeface="Futura Medium" charset="0"/>
                <a:cs typeface="Futura Medium" charset="0"/>
              </a:rPr>
              <a:t>(detail). Fort Worth: </a:t>
            </a:r>
            <a:r>
              <a:rPr lang="en-US" sz="1050" dirty="0" err="1" smtClean="0">
                <a:latin typeface="Futura Medium" charset="0"/>
                <a:ea typeface="Futura Medium" charset="0"/>
                <a:cs typeface="Futura Medium" charset="0"/>
              </a:rPr>
              <a:t>Kimbell</a:t>
            </a:r>
            <a:r>
              <a:rPr lang="en-US" sz="1050" dirty="0" smtClean="0">
                <a:latin typeface="Futura Medium" charset="0"/>
                <a:ea typeface="Futura Medium" charset="0"/>
                <a:cs typeface="Futura Medium" charset="0"/>
              </a:rPr>
              <a:t> Art Museum</a:t>
            </a:r>
            <a:r>
              <a:rPr lang="en-US" sz="1100" dirty="0" smtClean="0">
                <a:latin typeface="Futura Medium" charset="0"/>
                <a:ea typeface="Futura Medium" charset="0"/>
                <a:cs typeface="Futura Medium" charset="0"/>
              </a:rPr>
              <a:t>.</a:t>
            </a:r>
            <a:endParaRPr lang="en-US" sz="1100" dirty="0">
              <a:latin typeface="Futura Medium" charset="0"/>
              <a:ea typeface="Futura Medium" charset="0"/>
              <a:cs typeface="Futura Medium" charset="0"/>
            </a:endParaRPr>
          </a:p>
          <a:p>
            <a:endParaRPr lang="en-US" sz="2800" dirty="0"/>
          </a:p>
          <a:p>
            <a:endParaRPr lang="en-US" dirty="0"/>
          </a:p>
        </p:txBody>
      </p:sp>
      <p:pic>
        <p:nvPicPr>
          <p:cNvPr id="11" name="Picture Placeholder 10">
            <a:hlinkClick r:id="rId4" action="ppaction://hlinksldjump"/>
          </p:cNvPr>
          <p:cNvPicPr>
            <a:picLocks noGrp="1" noChangeAspect="1"/>
          </p:cNvPicPr>
          <p:nvPr>
            <p:ph type="pic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0" r="24030"/>
          <a:stretch>
            <a:fillRect/>
          </a:stretch>
        </p:blipFill>
        <p:spPr>
          <a:xfrm>
            <a:off x="7739743" y="679788"/>
            <a:ext cx="3526971" cy="4780003"/>
          </a:xfr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66714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45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87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The Cardsharps</a:t>
            </a:r>
            <a:r>
              <a:rPr lang="en-US" dirty="0" smtClean="0"/>
              <a:t> (1594)</a:t>
            </a:r>
            <a:endParaRPr lang="en-US" i="1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671" y="2016125"/>
            <a:ext cx="4792983" cy="3449638"/>
          </a:xfr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30428" y="6045200"/>
            <a:ext cx="812800" cy="8128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575276" y="5474245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latin typeface="Futura Medium" charset="0"/>
                <a:ea typeface="Futura Medium" charset="0"/>
                <a:cs typeface="Futura Medium" charset="0"/>
              </a:rPr>
              <a:t>Caravaggio, M. (1594). </a:t>
            </a:r>
            <a:r>
              <a:rPr lang="en-US" sz="1200" i="1" dirty="0">
                <a:latin typeface="Futura Medium" charset="0"/>
                <a:ea typeface="Futura Medium" charset="0"/>
                <a:cs typeface="Futura Medium" charset="0"/>
              </a:rPr>
              <a:t>The </a:t>
            </a:r>
            <a:r>
              <a:rPr lang="en-US" sz="1200" i="1" dirty="0" smtClean="0">
                <a:latin typeface="Futura Medium" charset="0"/>
                <a:ea typeface="Futura Medium" charset="0"/>
                <a:cs typeface="Futura Medium" charset="0"/>
              </a:rPr>
              <a:t>Cardsharps. </a:t>
            </a:r>
            <a:r>
              <a:rPr lang="en-US" sz="1200" dirty="0" smtClean="0">
                <a:latin typeface="Futura Medium" charset="0"/>
                <a:ea typeface="Futura Medium" charset="0"/>
                <a:cs typeface="Futura Medium" charset="0"/>
              </a:rPr>
              <a:t>Fort </a:t>
            </a:r>
            <a:r>
              <a:rPr lang="en-US" sz="1200" dirty="0">
                <a:latin typeface="Futura Medium" charset="0"/>
                <a:ea typeface="Futura Medium" charset="0"/>
                <a:cs typeface="Futura Medium" charset="0"/>
              </a:rPr>
              <a:t>Worth: </a:t>
            </a:r>
            <a:r>
              <a:rPr lang="en-US" sz="1200" dirty="0" err="1">
                <a:latin typeface="Futura Medium" charset="0"/>
                <a:ea typeface="Futura Medium" charset="0"/>
                <a:cs typeface="Futura Medium" charset="0"/>
              </a:rPr>
              <a:t>Kimbell</a:t>
            </a:r>
            <a:r>
              <a:rPr lang="en-US" sz="1200" dirty="0">
                <a:latin typeface="Futura Medium" charset="0"/>
                <a:ea typeface="Futura Medium" charset="0"/>
                <a:cs typeface="Futura Medium" charset="0"/>
              </a:rPr>
              <a:t> Art Museum</a:t>
            </a:r>
            <a:r>
              <a:rPr lang="en-US" sz="1400" dirty="0">
                <a:latin typeface="Futura Medium" charset="0"/>
                <a:ea typeface="Futura Medium" charset="0"/>
                <a:cs typeface="Futura Medium" charset="0"/>
              </a:rPr>
              <a:t>.</a:t>
            </a:r>
            <a:endParaRPr lang="en-US" sz="1400" dirty="0">
              <a:latin typeface="Futura Medium" charset="0"/>
              <a:ea typeface="Futura Medium" charset="0"/>
              <a:cs typeface="Futura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30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i="1" dirty="0" smtClean="0">
                <a:latin typeface="Futura Medium" charset="0"/>
                <a:ea typeface="Futura Medium" charset="0"/>
                <a:cs typeface="Futura Medium" charset="0"/>
              </a:rPr>
              <a:t>The Martyrdom of Saint Matthew (1600)</a:t>
            </a:r>
            <a:endParaRPr lang="en-US" sz="2400" i="1" dirty="0">
              <a:latin typeface="Futura Medium" charset="0"/>
              <a:ea typeface="Futura Medium" charset="0"/>
              <a:cs typeface="Futura Medium" charset="0"/>
            </a:endParaRPr>
          </a:p>
        </p:txBody>
      </p:sp>
      <p:pic>
        <p:nvPicPr>
          <p:cNvPr id="5" name="Picture Placeholder 4">
            <a:hlinkClick r:id="rId4" action="ppaction://hlinksldjump"/>
          </p:cNvPr>
          <p:cNvPicPr>
            <a:picLocks noGrp="1" noChangeAspect="1"/>
          </p:cNvPicPr>
          <p:nvPr>
            <p:ph type="pic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6" r="18286"/>
          <a:stretch>
            <a:fillRect/>
          </a:stretch>
        </p:blipFill>
        <p:spPr>
          <a:xfrm>
            <a:off x="7794171" y="711518"/>
            <a:ext cx="3418115" cy="473477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Futura Medium" charset="0"/>
                <a:ea typeface="Futura Medium" charset="0"/>
                <a:cs typeface="Futura Medium" charset="0"/>
              </a:rPr>
              <a:t>Vincenzo Guistiniani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Futura Medium" charset="0"/>
                <a:ea typeface="Futura Medium" charset="0"/>
                <a:cs typeface="Futura Medium" charset="0"/>
              </a:rPr>
              <a:t>Mature </a:t>
            </a:r>
            <a:r>
              <a:rPr lang="en-US" dirty="0" smtClean="0">
                <a:latin typeface="Futura Medium" charset="0"/>
                <a:ea typeface="Futura Medium" charset="0"/>
                <a:cs typeface="Futura Medium" charset="0"/>
              </a:rPr>
              <a:t>painting style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Futura Medium" charset="0"/>
                <a:ea typeface="Futura Medium" charset="0"/>
                <a:cs typeface="Futura Medium" charset="0"/>
              </a:rPr>
              <a:t>Dramatic</a:t>
            </a:r>
            <a:r>
              <a:rPr lang="en-US" dirty="0" smtClean="0">
                <a:latin typeface="Futura Medium" charset="0"/>
                <a:ea typeface="Futura Medium" charset="0"/>
                <a:cs typeface="Futura Medium" charset="0"/>
              </a:rPr>
              <a:t> </a:t>
            </a:r>
            <a:r>
              <a:rPr lang="en-US" dirty="0" smtClean="0">
                <a:latin typeface="Futura Medium" charset="0"/>
                <a:ea typeface="Futura Medium" charset="0"/>
                <a:cs typeface="Futura Medium" charset="0"/>
              </a:rPr>
              <a:t>use of lighting </a:t>
            </a:r>
            <a:r>
              <a:rPr lang="en-US" dirty="0" smtClean="0">
                <a:latin typeface="Futura Medium" charset="0"/>
                <a:ea typeface="Futura Medium" charset="0"/>
                <a:cs typeface="Futura Medium" charset="0"/>
              </a:rPr>
              <a:t>(chiaroscuro</a:t>
            </a:r>
            <a:r>
              <a:rPr lang="en-US" dirty="0" smtClean="0">
                <a:latin typeface="Futura Medium" charset="0"/>
                <a:ea typeface="Futura Medium" charset="0"/>
                <a:cs typeface="Futura Medium" charset="0"/>
              </a:rPr>
              <a:t>) </a:t>
            </a:r>
            <a:endParaRPr lang="en-US" dirty="0">
              <a:latin typeface="Futura Medium" charset="0"/>
              <a:ea typeface="Futura Medium" charset="0"/>
              <a:cs typeface="Futura Medium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60530" y="5735645"/>
            <a:ext cx="59314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Futura Medium" charset="0"/>
                <a:ea typeface="Futura Medium" charset="0"/>
                <a:cs typeface="Futura Medium" charset="0"/>
              </a:rPr>
              <a:t>Caravaggio, M. </a:t>
            </a:r>
            <a:r>
              <a:rPr lang="en-US" sz="1000" dirty="0" smtClean="0">
                <a:latin typeface="Futura Medium" charset="0"/>
                <a:ea typeface="Futura Medium" charset="0"/>
                <a:cs typeface="Futura Medium" charset="0"/>
              </a:rPr>
              <a:t>(1600). </a:t>
            </a:r>
            <a:r>
              <a:rPr lang="en-US" sz="1000" i="1" dirty="0" smtClean="0">
                <a:latin typeface="Futura Medium" charset="0"/>
                <a:ea typeface="Futura Medium" charset="0"/>
                <a:cs typeface="Futura Medium" charset="0"/>
              </a:rPr>
              <a:t>The Martyrdom of Saint Matthew.</a:t>
            </a:r>
            <a:r>
              <a:rPr lang="en-US" sz="1000" dirty="0" smtClean="0">
                <a:latin typeface="Futura Medium" charset="0"/>
                <a:ea typeface="Futura Medium" charset="0"/>
                <a:cs typeface="Futura Medium" charset="0"/>
              </a:rPr>
              <a:t> Rome: Chiesa di San Luigi </a:t>
            </a:r>
            <a:r>
              <a:rPr lang="en-US" sz="1000" dirty="0" err="1" smtClean="0">
                <a:latin typeface="Futura Medium" charset="0"/>
                <a:ea typeface="Futura Medium" charset="0"/>
                <a:cs typeface="Futura Medium" charset="0"/>
              </a:rPr>
              <a:t>dei</a:t>
            </a:r>
            <a:r>
              <a:rPr lang="en-US" sz="1000" dirty="0" smtClean="0">
                <a:latin typeface="Futura Medium" charset="0"/>
                <a:ea typeface="Futura Medium" charset="0"/>
                <a:cs typeface="Futura Medium" charset="0"/>
              </a:rPr>
              <a:t> </a:t>
            </a:r>
            <a:r>
              <a:rPr lang="en-US" sz="1000" dirty="0" err="1" smtClean="0">
                <a:latin typeface="Futura Medium" charset="0"/>
                <a:ea typeface="Futura Medium" charset="0"/>
                <a:cs typeface="Futura Medium" charset="0"/>
              </a:rPr>
              <a:t>Francesi</a:t>
            </a:r>
            <a:r>
              <a:rPr lang="en-US" sz="1000" dirty="0" smtClean="0">
                <a:latin typeface="Futura Medium" charset="0"/>
                <a:ea typeface="Futura Medium" charset="0"/>
                <a:cs typeface="Futura Medium" charset="0"/>
              </a:rPr>
              <a:t>. </a:t>
            </a:r>
            <a:endParaRPr lang="en-US" sz="1000" dirty="0">
              <a:latin typeface="Futura Medium" charset="0"/>
              <a:ea typeface="Futura Medium" charset="0"/>
              <a:cs typeface="Futura Medium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79200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398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53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p"/>
    </p:bld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TF10001119</Template>
  <TotalTime>342</TotalTime>
  <Words>627</Words>
  <Application>Microsoft Macintosh PowerPoint</Application>
  <PresentationFormat>Widescreen</PresentationFormat>
  <Paragraphs>88</Paragraphs>
  <Slides>15</Slides>
  <Notes>3</Notes>
  <HiddenSlides>0</HiddenSlides>
  <MMClips>14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Calibri</vt:lpstr>
      <vt:lpstr>Futura Medium</vt:lpstr>
      <vt:lpstr>Gill Sans MT</vt:lpstr>
      <vt:lpstr>Mangal</vt:lpstr>
      <vt:lpstr>Arial</vt:lpstr>
      <vt:lpstr>Gallery</vt:lpstr>
      <vt:lpstr>Caravaggio</vt:lpstr>
      <vt:lpstr>LESSON OBJECTIVES</vt:lpstr>
      <vt:lpstr>Basics</vt:lpstr>
      <vt:lpstr>Early life (1571 – 1592)</vt:lpstr>
      <vt:lpstr>Rome (1592 – 1606)</vt:lpstr>
      <vt:lpstr>A Boy Peeling Fruit (1593)</vt:lpstr>
      <vt:lpstr>The Cardsharps (1594)</vt:lpstr>
      <vt:lpstr>The Cardsharps (1594)</vt:lpstr>
      <vt:lpstr>The Martyrdom of Saint Matthew (1600)</vt:lpstr>
      <vt:lpstr>The Death of the Virgin (1606)</vt:lpstr>
      <vt:lpstr>Caravaggio in trouble (1606 – 1610)</vt:lpstr>
      <vt:lpstr>Impact on art history</vt:lpstr>
      <vt:lpstr>More readings</vt:lpstr>
      <vt:lpstr>END</vt:lpstr>
      <vt:lpstr>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 </dc:creator>
  <cp:lastModifiedBy>Ryane Collins</cp:lastModifiedBy>
  <cp:revision>31</cp:revision>
  <dcterms:created xsi:type="dcterms:W3CDTF">2016-01-13T19:04:32Z</dcterms:created>
  <dcterms:modified xsi:type="dcterms:W3CDTF">2016-10-25T00:30:29Z</dcterms:modified>
</cp:coreProperties>
</file>