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5" d="100"/>
        <a:sy n="335" d="100"/>
      </p:scale>
      <p:origin x="0" y="3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E94F-A52A-3943-B68E-7B45C95B6782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D22CE-6C00-884C-9BB5-EBF7BF67B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 the “soft edge rectangle”</a:t>
            </a:r>
            <a:r>
              <a:rPr lang="en-US" baseline="0" dirty="0" smtClean="0"/>
              <a:t> image effect in picture styles to better enhance the picture border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Santa Monica College (N.D.).</a:t>
            </a:r>
            <a:r>
              <a:rPr lang="en-US" baseline="0" dirty="0" smtClean="0"/>
              <a:t> </a:t>
            </a:r>
            <a:r>
              <a:rPr lang="en-US" dirty="0" smtClean="0"/>
              <a:t>ASL: American Sign Language.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Retrieved</a:t>
            </a:r>
            <a:r>
              <a:rPr lang="en-US" baseline="0" dirty="0" smtClean="0"/>
              <a:t> from: http://</a:t>
            </a:r>
            <a:r>
              <a:rPr lang="en-US" baseline="0" dirty="0" err="1" smtClean="0"/>
              <a:t>www.smc.edu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AcademicPrograms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ModernLanguage</a:t>
            </a:r>
            <a:r>
              <a:rPr lang="en-US" baseline="0" dirty="0" smtClean="0"/>
              <a:t>/Pages/</a:t>
            </a:r>
            <a:r>
              <a:rPr lang="en-US" baseline="0" dirty="0" err="1" smtClean="0"/>
              <a:t>ASL.aspx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4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photo, I removed</a:t>
            </a:r>
            <a:r>
              <a:rPr lang="en-US" baseline="0" dirty="0" smtClean="0"/>
              <a:t> the white background to make the hands and earth stand out. I also utilized the, “Drop Shadow Rectangle” image effect in picture styles to make the picture look almost 3D.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Star American Sign Language. (2016). Sign Language of the World: ASL is not Universal!. </a:t>
            </a:r>
          </a:p>
          <a:p>
            <a:r>
              <a:rPr lang="en-US" baseline="0" dirty="0" smtClean="0"/>
              <a:t>	Retrieved from: https://</a:t>
            </a:r>
            <a:r>
              <a:rPr lang="en-US" baseline="0" dirty="0" err="1" smtClean="0"/>
              <a:t>www.start</a:t>
            </a:r>
            <a:r>
              <a:rPr lang="en-US" baseline="0" dirty="0" smtClean="0"/>
              <a:t>-</a:t>
            </a:r>
            <a:r>
              <a:rPr lang="en-US" baseline="0" dirty="0" err="1" smtClean="0"/>
              <a:t>american</a:t>
            </a:r>
            <a:r>
              <a:rPr lang="en-US" baseline="0" dirty="0" smtClean="0"/>
              <a:t>-sign-</a:t>
            </a:r>
            <a:r>
              <a:rPr lang="en-US" baseline="0" dirty="0" err="1" smtClean="0"/>
              <a:t>language.com</a:t>
            </a:r>
            <a:r>
              <a:rPr lang="en-US" baseline="0" dirty="0" smtClean="0"/>
              <a:t>/languages-of-the-	</a:t>
            </a:r>
            <a:r>
              <a:rPr lang="en-US" baseline="0" dirty="0" err="1" smtClean="0"/>
              <a:t>world_html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50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Added the </a:t>
            </a:r>
            <a:r>
              <a:rPr lang="en-US" dirty="0" smtClean="0"/>
              <a:t>“soft edge rectangle</a:t>
            </a:r>
            <a:r>
              <a:rPr lang="en-US" dirty="0" smtClean="0"/>
              <a:t>”</a:t>
            </a:r>
            <a:r>
              <a:rPr lang="en-US" baseline="0" dirty="0" smtClean="0"/>
              <a:t> image effect in picture styles in order to give the picture a better look. I also recolored this image so it looks brighter.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Salandra</a:t>
            </a:r>
            <a:r>
              <a:rPr lang="en-US" dirty="0" smtClean="0"/>
              <a:t>, Adam. (2016). </a:t>
            </a:r>
            <a:r>
              <a:rPr lang="en-US" dirty="0" err="1" smtClean="0"/>
              <a:t>Nyle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Dimarco</a:t>
            </a:r>
            <a:r>
              <a:rPr lang="en-US" baseline="0" dirty="0" smtClean="0"/>
              <a:t> asks us to marry him in ASL Lesson Video. </a:t>
            </a:r>
          </a:p>
          <a:p>
            <a:r>
              <a:rPr lang="en-US" baseline="0" dirty="0" smtClean="0"/>
              <a:t>	Retrieved from: http://</a:t>
            </a:r>
            <a:r>
              <a:rPr lang="en-US" baseline="0" dirty="0" err="1" smtClean="0"/>
              <a:t>www.newnownext.com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nyle</a:t>
            </a:r>
            <a:r>
              <a:rPr lang="en-US" baseline="0" dirty="0" smtClean="0"/>
              <a:t>-</a:t>
            </a:r>
            <a:r>
              <a:rPr lang="en-US" baseline="0" dirty="0" err="1" smtClean="0"/>
              <a:t>dimarco</a:t>
            </a:r>
            <a:r>
              <a:rPr lang="en-US" baseline="0" dirty="0" smtClean="0"/>
              <a:t>-</a:t>
            </a:r>
            <a:r>
              <a:rPr lang="en-US" baseline="0" dirty="0" err="1" smtClean="0"/>
              <a:t>asl</a:t>
            </a:r>
            <a:r>
              <a:rPr lang="en-US" baseline="0" dirty="0" smtClean="0"/>
              <a:t>-lessons-marriage-	proposal/09/2016/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Added the “reflected rounded rectangle”</a:t>
            </a:r>
            <a:r>
              <a:rPr lang="en-US" baseline="0" dirty="0" smtClean="0"/>
              <a:t> image effect in picture styles to give the picture a better border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ASLUCFKnights</a:t>
            </a:r>
            <a:r>
              <a:rPr lang="en-US" baseline="0" dirty="0" smtClean="0"/>
              <a:t>. (2015). ASL Club at UCF presents: Reasons to join.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Retrieved from: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=kF6Ofcfuqok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utilized the “Corrections” aspect and mad the image brighter so it would be easier to see.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TheASLApp</a:t>
            </a:r>
            <a:r>
              <a:rPr lang="en-US" baseline="0" dirty="0" smtClean="0"/>
              <a:t>. (2016). </a:t>
            </a:r>
            <a:r>
              <a:rPr lang="en-US" baseline="0" dirty="0" err="1" smtClean="0"/>
              <a:t>TheASLApp</a:t>
            </a:r>
            <a:r>
              <a:rPr lang="en-US" baseline="0" dirty="0" smtClean="0"/>
              <a:t>. Retrieved from: http://</a:t>
            </a:r>
            <a:r>
              <a:rPr lang="en-US" baseline="0" dirty="0" err="1" smtClean="0"/>
              <a:t>theaslapp.com</a:t>
            </a:r>
            <a:r>
              <a:rPr lang="en-US" baseline="0" dirty="0" smtClean="0"/>
              <a:t>/#about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Added the “drop shadow rectangle”</a:t>
            </a:r>
            <a:r>
              <a:rPr lang="en-US" baseline="0" dirty="0" smtClean="0"/>
              <a:t> image effect in picture styles. I also recolored the image to black and white.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Software</a:t>
            </a:r>
            <a:r>
              <a:rPr lang="en-US" baseline="0" dirty="0" smtClean="0"/>
              <a:t> Studios Education. (2014). ASL Dictionary. Retrieved from: https://</a:t>
            </a:r>
            <a:r>
              <a:rPr lang="en-US" baseline="0" dirty="0" err="1" smtClean="0"/>
              <a:t>play.google.com</a:t>
            </a:r>
            <a:r>
              <a:rPr lang="en-US" baseline="0" dirty="0" smtClean="0"/>
              <a:t>/	store/apps/</a:t>
            </a:r>
            <a:r>
              <a:rPr lang="en-US" baseline="0" dirty="0" err="1" smtClean="0"/>
              <a:t>details?id</a:t>
            </a:r>
            <a:r>
              <a:rPr lang="en-US" baseline="0" dirty="0" smtClean="0"/>
              <a:t>=</a:t>
            </a:r>
            <a:r>
              <a:rPr lang="en-US" baseline="0" dirty="0" err="1" smtClean="0"/>
              <a:t>com.signtel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cropped this photo because before, it was a card and I just wanted</a:t>
            </a:r>
            <a:r>
              <a:rPr lang="en-US" baseline="0" dirty="0" smtClean="0"/>
              <a:t> the “Thank You” part and the hand. I also </a:t>
            </a:r>
            <a:r>
              <a:rPr lang="en-US" baseline="0" dirty="0" err="1" smtClean="0"/>
              <a:t>utilizied</a:t>
            </a:r>
            <a:r>
              <a:rPr lang="en-US" baseline="0" dirty="0" smtClean="0"/>
              <a:t> the “drop shadow rectangle” option to better enhance this photo.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Macdonald, Helen. (2012). Sign Language Thank You Card. Retrieved from: https://	</a:t>
            </a:r>
            <a:r>
              <a:rPr lang="en-US" baseline="0" dirty="0" err="1" smtClean="0"/>
              <a:t>www.etsy.com</a:t>
            </a:r>
            <a:r>
              <a:rPr lang="en-US" baseline="0" dirty="0" smtClean="0"/>
              <a:t>/listing/91284371/sign-language-thank-you-card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22CE-6C00-884C-9BB5-EBF7BF67BE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9" name="Group 85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0" y="0"/>
            <a:chExt cx="5616" cy="4320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0" y="0"/>
              <a:ext cx="240" cy="4320"/>
              <a:chOff x="0" y="0"/>
              <a:chExt cx="240" cy="4320"/>
            </a:xfrm>
          </p:grpSpPr>
          <p:sp>
            <p:nvSpPr>
              <p:cNvPr id="614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9" name="Rectangle 5" descr="50%"/>
              <p:cNvSpPr>
                <a:spLocks noChangeArrowheads="1"/>
              </p:cNvSpPr>
              <p:nvPr userDrawn="1"/>
            </p:nvSpPr>
            <p:spPr bwMode="auto">
              <a:xfrm>
                <a:off x="0" y="24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0" name="Rectangle 6"/>
              <p:cNvSpPr>
                <a:spLocks noChangeArrowheads="1"/>
              </p:cNvSpPr>
              <p:nvPr userDrawn="1"/>
            </p:nvSpPr>
            <p:spPr bwMode="auto">
              <a:xfrm>
                <a:off x="0" y="48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1" name="Rectangle 7" descr="50%"/>
              <p:cNvSpPr>
                <a:spLocks noChangeArrowheads="1"/>
              </p:cNvSpPr>
              <p:nvPr userDrawn="1"/>
            </p:nvSpPr>
            <p:spPr bwMode="auto">
              <a:xfrm>
                <a:off x="0" y="72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 userDrawn="1"/>
            </p:nvSpPr>
            <p:spPr bwMode="auto">
              <a:xfrm>
                <a:off x="0" y="96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" name="Rectangle 9" descr="50%"/>
              <p:cNvSpPr>
                <a:spLocks noChangeArrowheads="1"/>
              </p:cNvSpPr>
              <p:nvPr userDrawn="1"/>
            </p:nvSpPr>
            <p:spPr bwMode="auto">
              <a:xfrm>
                <a:off x="0" y="120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4" name="Rectangle 10"/>
              <p:cNvSpPr>
                <a:spLocks noChangeArrowheads="1"/>
              </p:cNvSpPr>
              <p:nvPr userDrawn="1"/>
            </p:nvSpPr>
            <p:spPr bwMode="auto">
              <a:xfrm>
                <a:off x="0" y="144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5" name="Rectangle 11" descr="50%"/>
              <p:cNvSpPr>
                <a:spLocks noChangeArrowheads="1"/>
              </p:cNvSpPr>
              <p:nvPr userDrawn="1"/>
            </p:nvSpPr>
            <p:spPr bwMode="auto">
              <a:xfrm>
                <a:off x="0" y="168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92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7" name="Rectangle 13" descr="50%"/>
              <p:cNvSpPr>
                <a:spLocks noChangeArrowheads="1"/>
              </p:cNvSpPr>
              <p:nvPr userDrawn="1"/>
            </p:nvSpPr>
            <p:spPr bwMode="auto">
              <a:xfrm>
                <a:off x="0" y="216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 userDrawn="1"/>
            </p:nvSpPr>
            <p:spPr bwMode="auto">
              <a:xfrm>
                <a:off x="0" y="240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9" name="Rectangle 15" descr="50%"/>
              <p:cNvSpPr>
                <a:spLocks noChangeArrowheads="1"/>
              </p:cNvSpPr>
              <p:nvPr userDrawn="1"/>
            </p:nvSpPr>
            <p:spPr bwMode="auto">
              <a:xfrm>
                <a:off x="0" y="264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0" name="Rectangle 16"/>
              <p:cNvSpPr>
                <a:spLocks noChangeArrowheads="1"/>
              </p:cNvSpPr>
              <p:nvPr userDrawn="1"/>
            </p:nvSpPr>
            <p:spPr bwMode="auto">
              <a:xfrm>
                <a:off x="0" y="288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1" name="Rectangle 17" descr="50%"/>
              <p:cNvSpPr>
                <a:spLocks noChangeArrowheads="1"/>
              </p:cNvSpPr>
              <p:nvPr userDrawn="1"/>
            </p:nvSpPr>
            <p:spPr bwMode="auto">
              <a:xfrm>
                <a:off x="0" y="312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2" name="Rectangle 18"/>
              <p:cNvSpPr>
                <a:spLocks noChangeArrowheads="1"/>
              </p:cNvSpPr>
              <p:nvPr userDrawn="1"/>
            </p:nvSpPr>
            <p:spPr bwMode="auto">
              <a:xfrm>
                <a:off x="0" y="336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3" name="Rectangle 19" descr="50%"/>
              <p:cNvSpPr>
                <a:spLocks noChangeArrowheads="1"/>
              </p:cNvSpPr>
              <p:nvPr userDrawn="1"/>
            </p:nvSpPr>
            <p:spPr bwMode="auto">
              <a:xfrm>
                <a:off x="0" y="360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4" name="Rectangle 20"/>
              <p:cNvSpPr>
                <a:spLocks noChangeArrowheads="1"/>
              </p:cNvSpPr>
              <p:nvPr userDrawn="1"/>
            </p:nvSpPr>
            <p:spPr bwMode="auto">
              <a:xfrm>
                <a:off x="0" y="384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5" name="Rectangle 21" descr="50%"/>
              <p:cNvSpPr>
                <a:spLocks noChangeArrowheads="1"/>
              </p:cNvSpPr>
              <p:nvPr userDrawn="1"/>
            </p:nvSpPr>
            <p:spPr bwMode="auto">
              <a:xfrm>
                <a:off x="0" y="408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01" name="Rectangle 57" descr="50%"/>
            <p:cNvSpPr>
              <a:spLocks noChangeArrowheads="1"/>
            </p:cNvSpPr>
            <p:nvPr/>
          </p:nvSpPr>
          <p:spPr bwMode="hidden">
            <a:xfrm>
              <a:off x="336" y="1248"/>
              <a:ext cx="5280" cy="144"/>
            </a:xfrm>
            <a:prstGeom prst="rect">
              <a:avLst/>
            </a:prstGeom>
            <a:pattFill prst="pct50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336" y="1200"/>
              <a:ext cx="5280" cy="0"/>
              <a:chOff x="144" y="1200"/>
              <a:chExt cx="5280" cy="0"/>
            </a:xfrm>
          </p:grpSpPr>
          <p:sp>
            <p:nvSpPr>
              <p:cNvPr id="6174" name="Line 30"/>
              <p:cNvSpPr>
                <a:spLocks noChangeShapeType="1"/>
              </p:cNvSpPr>
              <p:nvPr/>
            </p:nvSpPr>
            <p:spPr bwMode="ltGray">
              <a:xfrm>
                <a:off x="1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Line 31"/>
              <p:cNvSpPr>
                <a:spLocks noChangeShapeType="1"/>
              </p:cNvSpPr>
              <p:nvPr/>
            </p:nvSpPr>
            <p:spPr bwMode="ltGray">
              <a:xfrm>
                <a:off x="6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Line 32"/>
              <p:cNvSpPr>
                <a:spLocks noChangeShapeType="1"/>
              </p:cNvSpPr>
              <p:nvPr/>
            </p:nvSpPr>
            <p:spPr bwMode="ltGray">
              <a:xfrm>
                <a:off x="3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Line 33"/>
              <p:cNvSpPr>
                <a:spLocks noChangeShapeType="1"/>
              </p:cNvSpPr>
              <p:nvPr/>
            </p:nvSpPr>
            <p:spPr bwMode="ltGray">
              <a:xfrm>
                <a:off x="11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Line 34"/>
              <p:cNvSpPr>
                <a:spLocks noChangeShapeType="1"/>
              </p:cNvSpPr>
              <p:nvPr/>
            </p:nvSpPr>
            <p:spPr bwMode="ltGray">
              <a:xfrm>
                <a:off x="8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9" name="Line 35"/>
              <p:cNvSpPr>
                <a:spLocks noChangeShapeType="1"/>
              </p:cNvSpPr>
              <p:nvPr/>
            </p:nvSpPr>
            <p:spPr bwMode="ltGray">
              <a:xfrm>
                <a:off x="15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/>
            </p:nvSpPr>
            <p:spPr bwMode="ltGray">
              <a:xfrm>
                <a:off x="13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1" name="Line 37"/>
              <p:cNvSpPr>
                <a:spLocks noChangeShapeType="1"/>
              </p:cNvSpPr>
              <p:nvPr/>
            </p:nvSpPr>
            <p:spPr bwMode="ltGray">
              <a:xfrm>
                <a:off x="20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2" name="Line 38"/>
              <p:cNvSpPr>
                <a:spLocks noChangeShapeType="1"/>
              </p:cNvSpPr>
              <p:nvPr/>
            </p:nvSpPr>
            <p:spPr bwMode="ltGray">
              <a:xfrm>
                <a:off x="18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3" name="Line 39"/>
              <p:cNvSpPr>
                <a:spLocks noChangeShapeType="1"/>
              </p:cNvSpPr>
              <p:nvPr/>
            </p:nvSpPr>
            <p:spPr bwMode="ltGray">
              <a:xfrm>
                <a:off x="25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Line 40"/>
              <p:cNvSpPr>
                <a:spLocks noChangeShapeType="1"/>
              </p:cNvSpPr>
              <p:nvPr/>
            </p:nvSpPr>
            <p:spPr bwMode="ltGray">
              <a:xfrm>
                <a:off x="23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Line 41"/>
              <p:cNvSpPr>
                <a:spLocks noChangeShapeType="1"/>
              </p:cNvSpPr>
              <p:nvPr/>
            </p:nvSpPr>
            <p:spPr bwMode="ltGray">
              <a:xfrm>
                <a:off x="30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Line 42"/>
              <p:cNvSpPr>
                <a:spLocks noChangeShapeType="1"/>
              </p:cNvSpPr>
              <p:nvPr/>
            </p:nvSpPr>
            <p:spPr bwMode="ltGray">
              <a:xfrm>
                <a:off x="27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7" name="Line 43"/>
              <p:cNvSpPr>
                <a:spLocks noChangeShapeType="1"/>
              </p:cNvSpPr>
              <p:nvPr/>
            </p:nvSpPr>
            <p:spPr bwMode="ltGray">
              <a:xfrm>
                <a:off x="35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Line 44"/>
              <p:cNvSpPr>
                <a:spLocks noChangeShapeType="1"/>
              </p:cNvSpPr>
              <p:nvPr/>
            </p:nvSpPr>
            <p:spPr bwMode="ltGray">
              <a:xfrm>
                <a:off x="32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Line 45"/>
              <p:cNvSpPr>
                <a:spLocks noChangeShapeType="1"/>
              </p:cNvSpPr>
              <p:nvPr/>
            </p:nvSpPr>
            <p:spPr bwMode="ltGray">
              <a:xfrm>
                <a:off x="39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Line 46"/>
              <p:cNvSpPr>
                <a:spLocks noChangeShapeType="1"/>
              </p:cNvSpPr>
              <p:nvPr/>
            </p:nvSpPr>
            <p:spPr bwMode="ltGray">
              <a:xfrm>
                <a:off x="37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Line 47"/>
              <p:cNvSpPr>
                <a:spLocks noChangeShapeType="1"/>
              </p:cNvSpPr>
              <p:nvPr/>
            </p:nvSpPr>
            <p:spPr bwMode="ltGray">
              <a:xfrm>
                <a:off x="44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Line 48"/>
              <p:cNvSpPr>
                <a:spLocks noChangeShapeType="1"/>
              </p:cNvSpPr>
              <p:nvPr/>
            </p:nvSpPr>
            <p:spPr bwMode="ltGray">
              <a:xfrm>
                <a:off x="42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Line 49"/>
              <p:cNvSpPr>
                <a:spLocks noChangeShapeType="1"/>
              </p:cNvSpPr>
              <p:nvPr/>
            </p:nvSpPr>
            <p:spPr bwMode="ltGray">
              <a:xfrm>
                <a:off x="49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Line 50"/>
              <p:cNvSpPr>
                <a:spLocks noChangeShapeType="1"/>
              </p:cNvSpPr>
              <p:nvPr/>
            </p:nvSpPr>
            <p:spPr bwMode="ltGray">
              <a:xfrm>
                <a:off x="47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Line 51"/>
              <p:cNvSpPr>
                <a:spLocks noChangeShapeType="1"/>
              </p:cNvSpPr>
              <p:nvPr/>
            </p:nvSpPr>
            <p:spPr bwMode="ltGray">
              <a:xfrm>
                <a:off x="51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8" name="Group 84"/>
            <p:cNvGrpSpPr>
              <a:grpSpLocks/>
            </p:cNvGrpSpPr>
            <p:nvPr/>
          </p:nvGrpSpPr>
          <p:grpSpPr bwMode="auto">
            <a:xfrm>
              <a:off x="432" y="1728"/>
              <a:ext cx="192" cy="192"/>
              <a:chOff x="432" y="1728"/>
              <a:chExt cx="192" cy="192"/>
            </a:xfrm>
          </p:grpSpPr>
          <p:sp>
            <p:nvSpPr>
              <p:cNvPr id="6169" name="Rectangle 25"/>
              <p:cNvSpPr>
                <a:spLocks noChangeArrowheads="1"/>
              </p:cNvSpPr>
              <p:nvPr userDrawn="1"/>
            </p:nvSpPr>
            <p:spPr bwMode="auto">
              <a:xfrm>
                <a:off x="432" y="1728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0" name="Rectangle 26"/>
              <p:cNvSpPr>
                <a:spLocks noChangeArrowheads="1"/>
              </p:cNvSpPr>
              <p:nvPr userDrawn="1"/>
            </p:nvSpPr>
            <p:spPr bwMode="auto">
              <a:xfrm>
                <a:off x="528" y="1824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1" name="Rectangle 27"/>
              <p:cNvSpPr>
                <a:spLocks noChangeArrowheads="1"/>
              </p:cNvSpPr>
              <p:nvPr userDrawn="1"/>
            </p:nvSpPr>
            <p:spPr bwMode="auto">
              <a:xfrm>
                <a:off x="528" y="1728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Rectangle 28"/>
              <p:cNvSpPr>
                <a:spLocks noChangeArrowheads="1"/>
              </p:cNvSpPr>
              <p:nvPr userDrawn="1"/>
            </p:nvSpPr>
            <p:spPr bwMode="auto">
              <a:xfrm>
                <a:off x="432" y="1824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02" name="Group 58"/>
            <p:cNvGrpSpPr>
              <a:grpSpLocks/>
            </p:cNvGrpSpPr>
            <p:nvPr/>
          </p:nvGrpSpPr>
          <p:grpSpPr bwMode="auto">
            <a:xfrm>
              <a:off x="336" y="2400"/>
              <a:ext cx="5280" cy="0"/>
              <a:chOff x="144" y="1200"/>
              <a:chExt cx="5280" cy="0"/>
            </a:xfrm>
          </p:grpSpPr>
          <p:sp>
            <p:nvSpPr>
              <p:cNvPr id="6203" name="Line 59"/>
              <p:cNvSpPr>
                <a:spLocks noChangeShapeType="1"/>
              </p:cNvSpPr>
              <p:nvPr/>
            </p:nvSpPr>
            <p:spPr bwMode="ltGray">
              <a:xfrm>
                <a:off x="1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Line 60"/>
              <p:cNvSpPr>
                <a:spLocks noChangeShapeType="1"/>
              </p:cNvSpPr>
              <p:nvPr/>
            </p:nvSpPr>
            <p:spPr bwMode="ltGray">
              <a:xfrm>
                <a:off x="6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Line 61"/>
              <p:cNvSpPr>
                <a:spLocks noChangeShapeType="1"/>
              </p:cNvSpPr>
              <p:nvPr/>
            </p:nvSpPr>
            <p:spPr bwMode="ltGray">
              <a:xfrm>
                <a:off x="3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Line 62"/>
              <p:cNvSpPr>
                <a:spLocks noChangeShapeType="1"/>
              </p:cNvSpPr>
              <p:nvPr/>
            </p:nvSpPr>
            <p:spPr bwMode="ltGray">
              <a:xfrm>
                <a:off x="11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Line 63"/>
              <p:cNvSpPr>
                <a:spLocks noChangeShapeType="1"/>
              </p:cNvSpPr>
              <p:nvPr/>
            </p:nvSpPr>
            <p:spPr bwMode="ltGray">
              <a:xfrm>
                <a:off x="8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Line 64"/>
              <p:cNvSpPr>
                <a:spLocks noChangeShapeType="1"/>
              </p:cNvSpPr>
              <p:nvPr/>
            </p:nvSpPr>
            <p:spPr bwMode="ltGray">
              <a:xfrm>
                <a:off x="15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Line 65"/>
              <p:cNvSpPr>
                <a:spLocks noChangeShapeType="1"/>
              </p:cNvSpPr>
              <p:nvPr/>
            </p:nvSpPr>
            <p:spPr bwMode="ltGray">
              <a:xfrm>
                <a:off x="13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Line 66"/>
              <p:cNvSpPr>
                <a:spLocks noChangeShapeType="1"/>
              </p:cNvSpPr>
              <p:nvPr/>
            </p:nvSpPr>
            <p:spPr bwMode="ltGray">
              <a:xfrm>
                <a:off x="20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Line 67"/>
              <p:cNvSpPr>
                <a:spLocks noChangeShapeType="1"/>
              </p:cNvSpPr>
              <p:nvPr/>
            </p:nvSpPr>
            <p:spPr bwMode="ltGray">
              <a:xfrm>
                <a:off x="18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Line 68"/>
              <p:cNvSpPr>
                <a:spLocks noChangeShapeType="1"/>
              </p:cNvSpPr>
              <p:nvPr/>
            </p:nvSpPr>
            <p:spPr bwMode="ltGray">
              <a:xfrm>
                <a:off x="25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Line 69"/>
              <p:cNvSpPr>
                <a:spLocks noChangeShapeType="1"/>
              </p:cNvSpPr>
              <p:nvPr/>
            </p:nvSpPr>
            <p:spPr bwMode="ltGray">
              <a:xfrm>
                <a:off x="23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Line 70"/>
              <p:cNvSpPr>
                <a:spLocks noChangeShapeType="1"/>
              </p:cNvSpPr>
              <p:nvPr/>
            </p:nvSpPr>
            <p:spPr bwMode="ltGray">
              <a:xfrm>
                <a:off x="30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Line 71"/>
              <p:cNvSpPr>
                <a:spLocks noChangeShapeType="1"/>
              </p:cNvSpPr>
              <p:nvPr/>
            </p:nvSpPr>
            <p:spPr bwMode="ltGray">
              <a:xfrm>
                <a:off x="27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Line 72"/>
              <p:cNvSpPr>
                <a:spLocks noChangeShapeType="1"/>
              </p:cNvSpPr>
              <p:nvPr/>
            </p:nvSpPr>
            <p:spPr bwMode="ltGray">
              <a:xfrm>
                <a:off x="35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Line 73"/>
              <p:cNvSpPr>
                <a:spLocks noChangeShapeType="1"/>
              </p:cNvSpPr>
              <p:nvPr/>
            </p:nvSpPr>
            <p:spPr bwMode="ltGray">
              <a:xfrm>
                <a:off x="32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Line 74"/>
              <p:cNvSpPr>
                <a:spLocks noChangeShapeType="1"/>
              </p:cNvSpPr>
              <p:nvPr/>
            </p:nvSpPr>
            <p:spPr bwMode="ltGray">
              <a:xfrm>
                <a:off x="39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9" name="Line 75"/>
              <p:cNvSpPr>
                <a:spLocks noChangeShapeType="1"/>
              </p:cNvSpPr>
              <p:nvPr/>
            </p:nvSpPr>
            <p:spPr bwMode="ltGray">
              <a:xfrm>
                <a:off x="37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Line 76"/>
              <p:cNvSpPr>
                <a:spLocks noChangeShapeType="1"/>
              </p:cNvSpPr>
              <p:nvPr/>
            </p:nvSpPr>
            <p:spPr bwMode="ltGray">
              <a:xfrm>
                <a:off x="44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Line 77"/>
              <p:cNvSpPr>
                <a:spLocks noChangeShapeType="1"/>
              </p:cNvSpPr>
              <p:nvPr/>
            </p:nvSpPr>
            <p:spPr bwMode="ltGray">
              <a:xfrm>
                <a:off x="42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2" name="Line 78"/>
              <p:cNvSpPr>
                <a:spLocks noChangeShapeType="1"/>
              </p:cNvSpPr>
              <p:nvPr/>
            </p:nvSpPr>
            <p:spPr bwMode="ltGray">
              <a:xfrm>
                <a:off x="49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3" name="Line 79"/>
              <p:cNvSpPr>
                <a:spLocks noChangeShapeType="1"/>
              </p:cNvSpPr>
              <p:nvPr/>
            </p:nvSpPr>
            <p:spPr bwMode="ltGray">
              <a:xfrm>
                <a:off x="47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Line 80"/>
              <p:cNvSpPr>
                <a:spLocks noChangeShapeType="1"/>
              </p:cNvSpPr>
              <p:nvPr/>
            </p:nvSpPr>
            <p:spPr bwMode="ltGray">
              <a:xfrm>
                <a:off x="51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25" name="Rectangle 81" descr="50%"/>
            <p:cNvSpPr>
              <a:spLocks noChangeArrowheads="1"/>
            </p:cNvSpPr>
            <p:nvPr/>
          </p:nvSpPr>
          <p:spPr bwMode="hidden">
            <a:xfrm>
              <a:off x="336" y="2208"/>
              <a:ext cx="5280" cy="144"/>
            </a:xfrm>
            <a:prstGeom prst="rect">
              <a:avLst/>
            </a:prstGeom>
            <a:pattFill prst="pct50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96" name="Rectangle 52"/>
          <p:cNvSpPr>
            <a:spLocks noGrp="1" noChangeArrowheads="1"/>
          </p:cNvSpPr>
          <p:nvPr>
            <p:ph type="ctrTitle"/>
          </p:nvPr>
        </p:nvSpPr>
        <p:spPr>
          <a:xfrm>
            <a:off x="1066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97" name="Rectangle 5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038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98" name="Rectangle 5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99" name="Rectangle 55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200" name="Rectangle 5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3F8B53-B100-2345-A8BE-7F3A6A882E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CEA8-0C53-B945-AD91-CCE5693F2D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9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6CAE6-31F2-4A4C-9A09-D2575C32E0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2E3AD-597A-2244-BE63-E73C896FCC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5A5EC-1B71-C94D-87EC-E18EE12B08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3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F8974-3601-7240-A92C-B1E73B44E5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8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A095-D852-0A49-A996-30AC58E5F9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8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1E27C-7A15-B54B-921E-5791888862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B887E-068F-2341-BCDE-4313153B0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787F6-C448-8A4F-A429-EE2D0AEAC4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8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08600-A030-0B4D-902D-24E6BF1C2A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roup 60"/>
          <p:cNvGrpSpPr>
            <a:grpSpLocks/>
          </p:cNvGrpSpPr>
          <p:nvPr/>
        </p:nvGrpSpPr>
        <p:grpSpPr bwMode="auto">
          <a:xfrm>
            <a:off x="0" y="0"/>
            <a:ext cx="8686800" cy="6858000"/>
            <a:chOff x="0" y="0"/>
            <a:chExt cx="5472" cy="4320"/>
          </a:xfrm>
        </p:grpSpPr>
        <p:grpSp>
          <p:nvGrpSpPr>
            <p:cNvPr id="1081" name="Group 57"/>
            <p:cNvGrpSpPr>
              <a:grpSpLocks/>
            </p:cNvGrpSpPr>
            <p:nvPr/>
          </p:nvGrpSpPr>
          <p:grpSpPr bwMode="auto">
            <a:xfrm>
              <a:off x="0" y="0"/>
              <a:ext cx="240" cy="4320"/>
              <a:chOff x="0" y="0"/>
              <a:chExt cx="240" cy="4320"/>
            </a:xfrm>
          </p:grpSpPr>
          <p:sp>
            <p:nvSpPr>
              <p:cNvPr id="1032" name="Rectangle 8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9" descr="50%"/>
              <p:cNvSpPr>
                <a:spLocks noChangeArrowheads="1"/>
              </p:cNvSpPr>
              <p:nvPr userDrawn="1"/>
            </p:nvSpPr>
            <p:spPr bwMode="auto">
              <a:xfrm>
                <a:off x="0" y="24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 userDrawn="1"/>
            </p:nvSpPr>
            <p:spPr bwMode="auto">
              <a:xfrm>
                <a:off x="0" y="48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1" descr="50%"/>
              <p:cNvSpPr>
                <a:spLocks noChangeArrowheads="1"/>
              </p:cNvSpPr>
              <p:nvPr userDrawn="1"/>
            </p:nvSpPr>
            <p:spPr bwMode="auto">
              <a:xfrm>
                <a:off x="0" y="72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96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13" descr="50%"/>
              <p:cNvSpPr>
                <a:spLocks noChangeArrowheads="1"/>
              </p:cNvSpPr>
              <p:nvPr userDrawn="1"/>
            </p:nvSpPr>
            <p:spPr bwMode="auto">
              <a:xfrm>
                <a:off x="0" y="120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 userDrawn="1"/>
            </p:nvSpPr>
            <p:spPr bwMode="auto">
              <a:xfrm>
                <a:off x="0" y="144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15" descr="50%"/>
              <p:cNvSpPr>
                <a:spLocks noChangeArrowheads="1"/>
              </p:cNvSpPr>
              <p:nvPr userDrawn="1"/>
            </p:nvSpPr>
            <p:spPr bwMode="auto">
              <a:xfrm>
                <a:off x="0" y="168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 userDrawn="1"/>
            </p:nvSpPr>
            <p:spPr bwMode="auto">
              <a:xfrm>
                <a:off x="0" y="192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7" descr="50%"/>
              <p:cNvSpPr>
                <a:spLocks noChangeArrowheads="1"/>
              </p:cNvSpPr>
              <p:nvPr userDrawn="1"/>
            </p:nvSpPr>
            <p:spPr bwMode="auto">
              <a:xfrm>
                <a:off x="0" y="216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auto">
              <a:xfrm>
                <a:off x="0" y="240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9" descr="50%"/>
              <p:cNvSpPr>
                <a:spLocks noChangeArrowheads="1"/>
              </p:cNvSpPr>
              <p:nvPr userDrawn="1"/>
            </p:nvSpPr>
            <p:spPr bwMode="auto">
              <a:xfrm>
                <a:off x="0" y="264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auto">
              <a:xfrm>
                <a:off x="0" y="288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1" descr="50%"/>
              <p:cNvSpPr>
                <a:spLocks noChangeArrowheads="1"/>
              </p:cNvSpPr>
              <p:nvPr userDrawn="1"/>
            </p:nvSpPr>
            <p:spPr bwMode="auto">
              <a:xfrm>
                <a:off x="0" y="312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 userDrawn="1"/>
            </p:nvSpPr>
            <p:spPr bwMode="auto">
              <a:xfrm>
                <a:off x="0" y="336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23" descr="50%"/>
              <p:cNvSpPr>
                <a:spLocks noChangeArrowheads="1"/>
              </p:cNvSpPr>
              <p:nvPr userDrawn="1"/>
            </p:nvSpPr>
            <p:spPr bwMode="auto">
              <a:xfrm>
                <a:off x="0" y="360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 userDrawn="1"/>
            </p:nvSpPr>
            <p:spPr bwMode="auto">
              <a:xfrm>
                <a:off x="0" y="3840"/>
                <a:ext cx="240" cy="2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25" descr="50%"/>
              <p:cNvSpPr>
                <a:spLocks noChangeArrowheads="1"/>
              </p:cNvSpPr>
              <p:nvPr userDrawn="1"/>
            </p:nvSpPr>
            <p:spPr bwMode="auto">
              <a:xfrm>
                <a:off x="0" y="4080"/>
                <a:ext cx="240" cy="240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hlink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51" name="Line 27"/>
            <p:cNvSpPr>
              <a:spLocks noChangeShapeType="1"/>
            </p:cNvSpPr>
            <p:nvPr/>
          </p:nvSpPr>
          <p:spPr bwMode="ltGray">
            <a:xfrm>
              <a:off x="144" y="240"/>
              <a:ext cx="53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2" name="Group 28"/>
            <p:cNvGrpSpPr>
              <a:grpSpLocks/>
            </p:cNvGrpSpPr>
            <p:nvPr/>
          </p:nvGrpSpPr>
          <p:grpSpPr bwMode="auto">
            <a:xfrm>
              <a:off x="144" y="624"/>
              <a:ext cx="192" cy="192"/>
              <a:chOff x="1200" y="2256"/>
              <a:chExt cx="480" cy="480"/>
            </a:xfrm>
          </p:grpSpPr>
          <p:sp>
            <p:nvSpPr>
              <p:cNvPr id="1053" name="Rectangle 29"/>
              <p:cNvSpPr>
                <a:spLocks noChangeArrowheads="1"/>
              </p:cNvSpPr>
              <p:nvPr/>
            </p:nvSpPr>
            <p:spPr bwMode="hidden">
              <a:xfrm>
                <a:off x="1200" y="2256"/>
                <a:ext cx="240" cy="24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hidden">
              <a:xfrm>
                <a:off x="1440" y="2496"/>
                <a:ext cx="240" cy="24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hidden">
              <a:xfrm>
                <a:off x="1440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hidden">
              <a:xfrm>
                <a:off x="1200" y="249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57" name="Group 33"/>
            <p:cNvGrpSpPr>
              <a:grpSpLocks/>
            </p:cNvGrpSpPr>
            <p:nvPr/>
          </p:nvGrpSpPr>
          <p:grpSpPr bwMode="auto">
            <a:xfrm>
              <a:off x="144" y="1200"/>
              <a:ext cx="5280" cy="0"/>
              <a:chOff x="144" y="1200"/>
              <a:chExt cx="5280" cy="0"/>
            </a:xfrm>
          </p:grpSpPr>
          <p:sp>
            <p:nvSpPr>
              <p:cNvPr id="1058" name="Line 34"/>
              <p:cNvSpPr>
                <a:spLocks noChangeShapeType="1"/>
              </p:cNvSpPr>
              <p:nvPr/>
            </p:nvSpPr>
            <p:spPr bwMode="ltGray">
              <a:xfrm>
                <a:off x="1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Line 35"/>
              <p:cNvSpPr>
                <a:spLocks noChangeShapeType="1"/>
              </p:cNvSpPr>
              <p:nvPr/>
            </p:nvSpPr>
            <p:spPr bwMode="ltGray">
              <a:xfrm>
                <a:off x="6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Line 36"/>
              <p:cNvSpPr>
                <a:spLocks noChangeShapeType="1"/>
              </p:cNvSpPr>
              <p:nvPr/>
            </p:nvSpPr>
            <p:spPr bwMode="ltGray">
              <a:xfrm>
                <a:off x="3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37"/>
              <p:cNvSpPr>
                <a:spLocks noChangeShapeType="1"/>
              </p:cNvSpPr>
              <p:nvPr/>
            </p:nvSpPr>
            <p:spPr bwMode="ltGray">
              <a:xfrm>
                <a:off x="11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38"/>
              <p:cNvSpPr>
                <a:spLocks noChangeShapeType="1"/>
              </p:cNvSpPr>
              <p:nvPr/>
            </p:nvSpPr>
            <p:spPr bwMode="ltGray">
              <a:xfrm>
                <a:off x="8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Line 39"/>
              <p:cNvSpPr>
                <a:spLocks noChangeShapeType="1"/>
              </p:cNvSpPr>
              <p:nvPr/>
            </p:nvSpPr>
            <p:spPr bwMode="ltGray">
              <a:xfrm>
                <a:off x="15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Line 40"/>
              <p:cNvSpPr>
                <a:spLocks noChangeShapeType="1"/>
              </p:cNvSpPr>
              <p:nvPr/>
            </p:nvSpPr>
            <p:spPr bwMode="ltGray">
              <a:xfrm>
                <a:off x="13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Line 41"/>
              <p:cNvSpPr>
                <a:spLocks noChangeShapeType="1"/>
              </p:cNvSpPr>
              <p:nvPr/>
            </p:nvSpPr>
            <p:spPr bwMode="ltGray">
              <a:xfrm>
                <a:off x="20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Line 42"/>
              <p:cNvSpPr>
                <a:spLocks noChangeShapeType="1"/>
              </p:cNvSpPr>
              <p:nvPr/>
            </p:nvSpPr>
            <p:spPr bwMode="ltGray">
              <a:xfrm>
                <a:off x="18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Line 43"/>
              <p:cNvSpPr>
                <a:spLocks noChangeShapeType="1"/>
              </p:cNvSpPr>
              <p:nvPr/>
            </p:nvSpPr>
            <p:spPr bwMode="ltGray">
              <a:xfrm>
                <a:off x="25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Line 44"/>
              <p:cNvSpPr>
                <a:spLocks noChangeShapeType="1"/>
              </p:cNvSpPr>
              <p:nvPr/>
            </p:nvSpPr>
            <p:spPr bwMode="ltGray">
              <a:xfrm>
                <a:off x="23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Line 45"/>
              <p:cNvSpPr>
                <a:spLocks noChangeShapeType="1"/>
              </p:cNvSpPr>
              <p:nvPr/>
            </p:nvSpPr>
            <p:spPr bwMode="ltGray">
              <a:xfrm>
                <a:off x="30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Line 46"/>
              <p:cNvSpPr>
                <a:spLocks noChangeShapeType="1"/>
              </p:cNvSpPr>
              <p:nvPr/>
            </p:nvSpPr>
            <p:spPr bwMode="ltGray">
              <a:xfrm>
                <a:off x="27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Line 47"/>
              <p:cNvSpPr>
                <a:spLocks noChangeShapeType="1"/>
              </p:cNvSpPr>
              <p:nvPr/>
            </p:nvSpPr>
            <p:spPr bwMode="ltGray">
              <a:xfrm>
                <a:off x="35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48"/>
              <p:cNvSpPr>
                <a:spLocks noChangeShapeType="1"/>
              </p:cNvSpPr>
              <p:nvPr/>
            </p:nvSpPr>
            <p:spPr bwMode="ltGray">
              <a:xfrm>
                <a:off x="32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49"/>
              <p:cNvSpPr>
                <a:spLocks noChangeShapeType="1"/>
              </p:cNvSpPr>
              <p:nvPr/>
            </p:nvSpPr>
            <p:spPr bwMode="ltGray">
              <a:xfrm>
                <a:off x="39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Line 50"/>
              <p:cNvSpPr>
                <a:spLocks noChangeShapeType="1"/>
              </p:cNvSpPr>
              <p:nvPr/>
            </p:nvSpPr>
            <p:spPr bwMode="ltGray">
              <a:xfrm>
                <a:off x="37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ltGray">
              <a:xfrm>
                <a:off x="446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ltGray">
              <a:xfrm>
                <a:off x="422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ltGray">
              <a:xfrm>
                <a:off x="494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Line 54"/>
              <p:cNvSpPr>
                <a:spLocks noChangeShapeType="1"/>
              </p:cNvSpPr>
              <p:nvPr/>
            </p:nvSpPr>
            <p:spPr bwMode="ltGray">
              <a:xfrm>
                <a:off x="470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Line 55"/>
              <p:cNvSpPr>
                <a:spLocks noChangeShapeType="1"/>
              </p:cNvSpPr>
              <p:nvPr/>
            </p:nvSpPr>
            <p:spPr bwMode="ltGray">
              <a:xfrm>
                <a:off x="5184" y="1200"/>
                <a:ext cx="240" cy="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FA216E-6F45-444A-A237-B4E7782592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9.xml"/><Relationship Id="rId12" Type="http://schemas.openxmlformats.org/officeDocument/2006/relationships/image" Target="../media/image2.gif"/><Relationship Id="rId13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slide" Target="slide3.xml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6.xml"/><Relationship Id="rId9" Type="http://schemas.openxmlformats.org/officeDocument/2006/relationships/slide" Target="slide7.xml"/><Relationship Id="rId10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slide" Target="slide2.xml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9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1.png"/><Relationship Id="rId7" Type="http://schemas.openxmlformats.org/officeDocument/2006/relationships/slide" Target="slide2.xml"/><Relationship Id="rId8" Type="http://schemas.openxmlformats.org/officeDocument/2006/relationships/image" Target="../media/image4.jpeg"/><Relationship Id="rId9" Type="http://schemas.microsoft.com/office/2007/relationships/hdphoto" Target="../media/hdphoto2.wdp"/><Relationship Id="rId1" Type="http://schemas.openxmlformats.org/officeDocument/2006/relationships/tags" Target="../tags/tag2.xml"/><Relationship Id="rId2" Type="http://schemas.microsoft.com/office/2007/relationships/media" Target="../media/media5.wa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slide" Target="slide2.xml"/><Relationship Id="rId1" Type="http://schemas.openxmlformats.org/officeDocument/2006/relationships/tags" Target="../tags/tag3.xml"/><Relationship Id="rId2" Type="http://schemas.microsoft.com/office/2007/relationships/media" Target="../media/media6.wav"/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hyperlink" Target="https://www.facebook.com/UCFASLClub/" TargetMode="External"/><Relationship Id="rId7" Type="http://schemas.openxmlformats.org/officeDocument/2006/relationships/hyperlink" Target="https://www.start-american-sign-language.com/" TargetMode="External"/><Relationship Id="rId8" Type="http://schemas.openxmlformats.org/officeDocument/2006/relationships/hyperlink" Target="https://www.youtube.com/watch?v=Niyz8wHXZX4" TargetMode="External"/><Relationship Id="rId9" Type="http://schemas.openxmlformats.org/officeDocument/2006/relationships/hyperlink" Target="http://catalog.ucf.edu/content/documents/ucf_courses_and_descriptions.pdf" TargetMode="External"/><Relationship Id="rId10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1.png"/><Relationship Id="rId13" Type="http://schemas.openxmlformats.org/officeDocument/2006/relationships/slide" Target="slide2.xml"/><Relationship Id="rId1" Type="http://schemas.openxmlformats.org/officeDocument/2006/relationships/tags" Target="../tags/tag4.xml"/><Relationship Id="rId2" Type="http://schemas.microsoft.com/office/2007/relationships/media" Target="../media/media7.wav"/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hyperlink" Target="https://play.google.com/store/apps/details?id=tenmb.asl.americansignlanguagepro&amp;hl=en" TargetMode="External"/><Relationship Id="rId7" Type="http://schemas.openxmlformats.org/officeDocument/2006/relationships/hyperlink" Target="https://play.google.com/store/apps/details?id=com.sign.language.learn1234&amp;hl=en" TargetMode="External"/><Relationship Id="rId8" Type="http://schemas.openxmlformats.org/officeDocument/2006/relationships/hyperlink" Target="https://play.google.com/store/apps/details?id=com.asltranslator&amp;hl=en" TargetMode="External"/><Relationship Id="rId9" Type="http://schemas.openxmlformats.org/officeDocument/2006/relationships/hyperlink" Target="https://play.google.com/store/apps/details?id=com.signtel&amp;hl=en" TargetMode="External"/><Relationship Id="rId10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.png"/><Relationship Id="rId13" Type="http://schemas.openxmlformats.org/officeDocument/2006/relationships/slide" Target="slide2.xml"/><Relationship Id="rId1" Type="http://schemas.openxmlformats.org/officeDocument/2006/relationships/tags" Target="../tags/tag5.xml"/><Relationship Id="rId2" Type="http://schemas.microsoft.com/office/2007/relationships/media" Target="../media/media8.wav"/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hyperlink" Target="https://itunes.apple.com/us/app/the-asl-app/id921030207?mt=8" TargetMode="External"/><Relationship Id="rId7" Type="http://schemas.openxmlformats.org/officeDocument/2006/relationships/hyperlink" Target="https://itunes.apple.com/us/app/asl-coach-american-sign-language/id385799946?mt=8" TargetMode="External"/><Relationship Id="rId8" Type="http://schemas.openxmlformats.org/officeDocument/2006/relationships/hyperlink" Target="https://itunes.apple.com/us/app/asl-dictionary-hd-american/id682472857?mt=8" TargetMode="External"/><Relationship Id="rId9" Type="http://schemas.openxmlformats.org/officeDocument/2006/relationships/hyperlink" Target="https://itunes.apple.com/us/app/asl-expressions-american-sign/id584477887?mt=8" TargetMode="External"/><Relationship Id="rId10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6" Type="http://schemas.openxmlformats.org/officeDocument/2006/relationships/slide" Target="slide2.xml"/><Relationship Id="rId1" Type="http://schemas.openxmlformats.org/officeDocument/2006/relationships/tags" Target="../tags/tag6.xml"/><Relationship Id="rId2" Type="http://schemas.microsoft.com/office/2007/relationships/media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hyperlink" Target="mailto:lpulse@knights.ucf.edu?subject=ASL%20Digital%20Media%20Project" TargetMode="External"/><Relationship Id="rId6" Type="http://schemas.openxmlformats.org/officeDocument/2006/relationships/image" Target="../media/image1.png"/><Relationship Id="rId7" Type="http://schemas.openxmlformats.org/officeDocument/2006/relationships/slide" Target="slide2.xml"/><Relationship Id="rId8" Type="http://schemas.openxmlformats.org/officeDocument/2006/relationships/image" Target="../media/image8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American Sign Language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Lindsay Pulse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Happy Upbeat Background Music - Skipping by Alum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400" y="6026443"/>
            <a:ext cx="812800" cy="81280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5867400"/>
            <a:ext cx="812800" cy="81280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31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Table of Contents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  <a:hlinkClick r:id="rId5" action="ppaction://hlinksldjump"/>
              </a:rPr>
              <a:t>ASL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  <a:hlinkClick r:id="rId6" action="ppaction://hlinksldjump"/>
              </a:rPr>
              <a:t>ASL pronunciation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  <a:hlinkClick r:id="rId7" action="ppaction://hlinksldjump"/>
              </a:rPr>
              <a:t>How to Learn ASL?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 smtClean="0">
                <a:latin typeface="Calibri"/>
                <a:cs typeface="Calibri"/>
                <a:hlinkClick r:id="rId8" action="ppaction://hlinksldjump"/>
              </a:rPr>
              <a:t>Apps in ASL (slide </a:t>
            </a:r>
            <a:r>
              <a:rPr lang="en-US" sz="3200" dirty="0" smtClean="0">
                <a:latin typeface="Calibri"/>
                <a:cs typeface="Calibri"/>
                <a:hlinkClick r:id="rId8" action="ppaction://hlinksldjump"/>
              </a:rPr>
              <a:t>6)</a:t>
            </a:r>
            <a:endParaRPr lang="en-US" sz="3200" dirty="0" smtClean="0">
              <a:latin typeface="Calibri"/>
              <a:cs typeface="Calibri"/>
              <a:hlinkClick r:id="rId8" action="ppaction://hlinksldjump"/>
            </a:endParaRP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 smtClean="0">
                <a:latin typeface="Calibri"/>
                <a:cs typeface="Calibri"/>
                <a:hlinkClick r:id="rId9" action="ppaction://hlinksldjump"/>
              </a:rPr>
              <a:t>Apps in ASL (slide 7)</a:t>
            </a:r>
            <a:r>
              <a:rPr lang="en-US" sz="3200" dirty="0" smtClean="0">
                <a:latin typeface="Calibri"/>
                <a:cs typeface="Calibri"/>
                <a:hlinkClick r:id="rId9" action="ppaction://hlinksldjump"/>
              </a:rPr>
              <a:t> </a:t>
            </a:r>
            <a:endParaRPr lang="en-US" sz="3200" dirty="0" smtClean="0">
              <a:latin typeface="Calibri"/>
              <a:cs typeface="Calibri"/>
              <a:hlinkClick r:id="rId8" action="ppaction://hlinksldjump"/>
            </a:endParaRP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 smtClean="0">
                <a:latin typeface="Calibri"/>
                <a:cs typeface="Calibri"/>
                <a:hlinkClick r:id="rId10" action="ppaction://hlinksldjump"/>
              </a:rPr>
              <a:t>Fun Facts about ASL</a:t>
            </a:r>
            <a:endParaRPr lang="en-US" sz="3200" dirty="0" smtClean="0">
              <a:latin typeface="Calibri"/>
              <a:cs typeface="Calibri"/>
            </a:endParaRPr>
          </a:p>
          <a:p>
            <a:pPr marL="0" lvl="1" indent="0">
              <a:buClr>
                <a:schemeClr val="accent2"/>
              </a:buClr>
              <a:buNone/>
            </a:pPr>
            <a:r>
              <a:rPr lang="en-US" sz="3200" dirty="0" smtClean="0">
                <a:latin typeface="Calibri"/>
                <a:cs typeface="Calibri"/>
                <a:hlinkClick r:id="rId11" action="ppaction://hlinksldjump"/>
              </a:rPr>
              <a:t>Closing</a:t>
            </a:r>
            <a:endParaRPr lang="en-US" sz="3200" dirty="0" smtClean="0">
              <a:latin typeface="Calibri"/>
              <a:cs typeface="Calibri"/>
            </a:endParaRPr>
          </a:p>
          <a:p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9" name="Picture 8" descr="ASLwelcome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4335670" cy="191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8800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61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ASL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American Sign Language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More than 500,000 users</a:t>
            </a:r>
          </a:p>
          <a:p>
            <a:pPr marL="0" indent="0">
              <a:buNone/>
            </a:pPr>
            <a:r>
              <a:rPr lang="en-US" dirty="0" err="1" smtClean="0">
                <a:latin typeface="Calibri"/>
                <a:cs typeface="Calibri"/>
              </a:rPr>
              <a:t>Nyle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Dimarco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10" name="Picture 9" descr="300x144xlanguages-of-the-world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9306" l="1333" r="100000">
                        <a14:foregroundMark x1="51667" y1="52778" x2="51667" y2="52778"/>
                        <a14:foregroundMark x1="47000" y1="68056" x2="47000" y2="68056"/>
                        <a14:foregroundMark x1="45667" y1="47917" x2="45667" y2="47917"/>
                        <a14:foregroundMark x1="53667" y1="58333" x2="53667" y2="58333"/>
                        <a14:foregroundMark x1="49667" y1="64583" x2="49667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57600"/>
            <a:ext cx="46037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7400" y="6045200"/>
            <a:ext cx="812800" cy="812800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20468729">
            <a:off x="3281079" y="3919321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ASL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20018034">
            <a:off x="3632600" y="363804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Around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2837782">
            <a:off x="4529077" y="4506538"/>
            <a:ext cx="2057400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The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 rot="1816858">
            <a:off x="5050404" y="4381817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World</a:t>
            </a:r>
            <a:endParaRPr lang="en-US" sz="160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62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ASL </a:t>
            </a:r>
            <a:r>
              <a:rPr lang="en-US" dirty="0" smtClean="0">
                <a:latin typeface="Calibri"/>
                <a:cs typeface="Calibri"/>
              </a:rPr>
              <a:t>Pronunciation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Own rules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“Do you want to go </a:t>
            </a:r>
            <a:r>
              <a:rPr lang="en-US" dirty="0" smtClean="0">
                <a:latin typeface="Calibri"/>
                <a:cs typeface="Calibri"/>
              </a:rPr>
              <a:t>get </a:t>
            </a:r>
            <a:r>
              <a:rPr lang="en-US" dirty="0" smtClean="0">
                <a:latin typeface="Calibri"/>
                <a:cs typeface="Calibri"/>
              </a:rPr>
              <a:t>pizza?”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Raise </a:t>
            </a:r>
            <a:r>
              <a:rPr lang="en-US" dirty="0">
                <a:latin typeface="Calibri"/>
                <a:cs typeface="Calibri"/>
              </a:rPr>
              <a:t>v</a:t>
            </a:r>
            <a:r>
              <a:rPr lang="en-US" dirty="0" smtClean="0">
                <a:latin typeface="Calibri"/>
                <a:cs typeface="Calibri"/>
              </a:rPr>
              <a:t>oice, widen eyes</a:t>
            </a:r>
            <a:r>
              <a:rPr lang="en-US" dirty="0" smtClean="0">
                <a:latin typeface="Calibri"/>
                <a:cs typeface="Calibri"/>
              </a:rPr>
              <a:t>,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raise shoulders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6045200"/>
            <a:ext cx="812800" cy="812800"/>
          </a:xfrm>
          <a:prstGeom prst="rect">
            <a:avLst/>
          </a:prstGeom>
        </p:spPr>
      </p:pic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00" y="2438400"/>
            <a:ext cx="292131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096000" y="4800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</a:rPr>
              <a:t>Nyle</a:t>
            </a:r>
            <a:r>
              <a:rPr lang="en-US" sz="1200" dirty="0" smtClean="0">
                <a:latin typeface="Calibri"/>
                <a:cs typeface="Calibri"/>
              </a:rPr>
              <a:t> raises his eyebrows when he asks, “Marry Me?”</a:t>
            </a:r>
            <a:endParaRPr lang="en-US" sz="120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18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400000">
        <p14:ripple/>
      </p:transition>
    </mc:Choice>
    <mc:Fallback>
      <p:transition xmlns:p14="http://schemas.microsoft.com/office/powerpoint/2010/main" spd="slow" advTm="64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How to learn ASL?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UCF ASL Club 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Social Media: 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6"/>
              </a:rPr>
              <a:t>@</a:t>
            </a:r>
            <a:r>
              <a:rPr lang="en-US" dirty="0" err="1" smtClean="0">
                <a:latin typeface="Calibri"/>
                <a:cs typeface="Calibri"/>
                <a:hlinkClick r:id="rId6"/>
              </a:rPr>
              <a:t>ASLKnights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Websites to </a:t>
            </a:r>
            <a:r>
              <a:rPr lang="en-US" dirty="0" smtClean="0">
                <a:latin typeface="Calibri"/>
                <a:cs typeface="Calibri"/>
                <a:hlinkClick r:id="rId7"/>
              </a:rPr>
              <a:t>Learn ASL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YouTube </a:t>
            </a:r>
            <a:r>
              <a:rPr lang="en-US" dirty="0" smtClean="0">
                <a:latin typeface="Calibri"/>
                <a:cs typeface="Calibri"/>
                <a:hlinkClick r:id="rId8"/>
              </a:rPr>
              <a:t>Videos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Classes offered at UCF for ASL: </a:t>
            </a:r>
            <a:r>
              <a:rPr lang="en-US" dirty="0" smtClean="0">
                <a:latin typeface="Calibri"/>
                <a:cs typeface="Calibri"/>
                <a:hlinkClick r:id="rId9"/>
              </a:rPr>
              <a:t>UCF Catalog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7" name="Picture 6" descr="ucfaslknight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09800"/>
            <a:ext cx="34544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0600" y="5791200"/>
            <a:ext cx="812800" cy="812800"/>
          </a:xfrm>
          <a:prstGeom prst="rect">
            <a:avLst/>
          </a:prstGeom>
        </p:spPr>
      </p:pic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Action Button: Home 13">
            <a:hlinkClick r:id="rId12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77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Apps in ASL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Google Apps Free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6"/>
              </a:rPr>
              <a:t>American Sign Language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7"/>
              </a:rPr>
              <a:t>Sign Language for Beginners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Google Apps Pay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8"/>
              </a:rPr>
              <a:t>ASL Translator</a:t>
            </a:r>
            <a:r>
              <a:rPr lang="en-US" dirty="0" smtClean="0">
                <a:latin typeface="Calibri"/>
                <a:cs typeface="Calibri"/>
              </a:rPr>
              <a:t> ($4.99)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9"/>
              </a:rPr>
              <a:t>ASL Dictionary</a:t>
            </a:r>
            <a:r>
              <a:rPr lang="en-US" dirty="0" smtClean="0">
                <a:latin typeface="Calibri"/>
                <a:cs typeface="Calibri"/>
              </a:rPr>
              <a:t> ($4.99)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</a:p>
        </p:txBody>
      </p:sp>
      <p:pic>
        <p:nvPicPr>
          <p:cNvPr id="7" name="Picture 6" descr="the asl app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4572000" cy="170688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62600" y="5943600"/>
            <a:ext cx="812800" cy="812800"/>
          </a:xfrm>
          <a:prstGeom prst="rect">
            <a:avLst/>
          </a:prstGeom>
        </p:spPr>
      </p:pic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Action Button: Home 13">
            <a:hlinkClick r:id="rId13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61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Apps in ASL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iTunes Apple Store Apps Free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6"/>
              </a:rPr>
              <a:t>The ASL App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7"/>
              </a:rPr>
              <a:t>ASL American Sign Language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iTunes </a:t>
            </a:r>
            <a:r>
              <a:rPr lang="en-US" dirty="0" smtClean="0">
                <a:latin typeface="Calibri"/>
                <a:cs typeface="Calibri"/>
              </a:rPr>
              <a:t>Apple Store </a:t>
            </a:r>
            <a:r>
              <a:rPr lang="en-US" dirty="0" smtClean="0">
                <a:latin typeface="Calibri"/>
                <a:cs typeface="Calibri"/>
              </a:rPr>
              <a:t>Pay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8"/>
              </a:rPr>
              <a:t>ASL Dictionary HD American Sign Languages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  <a:hlinkClick r:id="rId9"/>
              </a:rPr>
              <a:t>ASL Expressions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 descr="asl dictionary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09800"/>
            <a:ext cx="2362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4000" y="5715000"/>
            <a:ext cx="812800" cy="81280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Action Button: Home 12">
            <a:hlinkClick r:id="rId13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45720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One of many ASL Apps</a:t>
            </a:r>
            <a:endParaRPr lang="en-US" sz="120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547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Fun Facts about ASL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Sign Language around the world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Third most widely used language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Safer driving records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William Hoy, Cincinnati Reds invented hand signals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Hearing Impaired: lawyers, dentists, doctors, chemists, editors, teachers.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5867400"/>
            <a:ext cx="812800" cy="812800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9342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Next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 bwMode="auto">
          <a:xfrm>
            <a:off x="457200" y="6078378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77357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67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Closing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Thank you for viewing the presentation 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If you have any questions feel free to contact me at: 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  <a:hlinkClick r:id="rId5"/>
              </a:rPr>
              <a:t>lpulse</a:t>
            </a:r>
            <a:r>
              <a:rPr lang="en-US" dirty="0" smtClean="0">
                <a:latin typeface="Calibri"/>
                <a:cs typeface="Calibri"/>
                <a:hlinkClick r:id="rId5"/>
              </a:rPr>
              <a:t>@</a:t>
            </a:r>
            <a:r>
              <a:rPr lang="en-US" dirty="0" smtClean="0">
                <a:latin typeface="Calibri"/>
                <a:cs typeface="Calibri"/>
                <a:hlinkClick r:id="rId5"/>
              </a:rPr>
              <a:t>knights.ucf.edu</a:t>
            </a: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215-310-8160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6045200"/>
            <a:ext cx="812800" cy="812800"/>
          </a:xfrm>
          <a:prstGeom prst="rect">
            <a:avLst/>
          </a:prstGeom>
        </p:spPr>
      </p:pic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 bwMode="auto">
          <a:xfrm>
            <a:off x="7924800" y="6019800"/>
            <a:ext cx="914400" cy="685800"/>
          </a:xfrm>
          <a:prstGeom prst="actionButtonBackPrevio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Back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Action Button: Home 12">
            <a:hlinkClick r:id="rId7" action="ppaction://hlinksldjump" highlightClick="1"/>
          </p:cNvPr>
          <p:cNvSpPr/>
          <p:nvPr/>
        </p:nvSpPr>
        <p:spPr bwMode="auto">
          <a:xfrm>
            <a:off x="457200" y="5943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638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TOC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1867" t="15551" r="12802" b="20371"/>
          <a:stretch/>
        </p:blipFill>
        <p:spPr>
          <a:xfrm>
            <a:off x="4800600" y="3200400"/>
            <a:ext cx="3612278" cy="256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ction Button: End 15">
            <a:hlinkClick r:id="" action="ppaction://hlinkshowjump?jump=endshow" highlightClick="1"/>
          </p:cNvPr>
          <p:cNvSpPr/>
          <p:nvPr/>
        </p:nvSpPr>
        <p:spPr bwMode="auto">
          <a:xfrm>
            <a:off x="4876800" y="3276600"/>
            <a:ext cx="3505200" cy="2438400"/>
          </a:xfrm>
          <a:prstGeom prst="actionButtonEnd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1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000">
        <p14:ripple/>
      </p:transition>
    </mc:Choice>
    <mc:Fallback>
      <p:transition xmlns:p14="http://schemas.microsoft.com/office/powerpoint/2010/main" spd="slow" advTm="600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3|21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1|11.1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17.8|31.4|17.9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35.7|5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0.4|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3.9|6.7|10.1|16.9|18.5"/>
</p:tagLst>
</file>

<file path=ppt/theme/theme1.xml><?xml version="1.0" encoding="utf-8"?>
<a:theme xmlns:a="http://schemas.openxmlformats.org/drawingml/2006/main" name="TM01068997">
  <a:themeElements>
    <a:clrScheme name="Office Theme 2">
      <a:dk1>
        <a:srgbClr val="000000"/>
      </a:dk1>
      <a:lt1>
        <a:srgbClr val="83C1C0"/>
      </a:lt1>
      <a:dk2>
        <a:srgbClr val="FFFFFF"/>
      </a:dk2>
      <a:lt2>
        <a:srgbClr val="009999"/>
      </a:lt2>
      <a:accent1>
        <a:srgbClr val="C0C0C0"/>
      </a:accent1>
      <a:accent2>
        <a:srgbClr val="00EEE8"/>
      </a:accent2>
      <a:accent3>
        <a:srgbClr val="C1DDDC"/>
      </a:accent3>
      <a:accent4>
        <a:srgbClr val="000000"/>
      </a:accent4>
      <a:accent5>
        <a:srgbClr val="DCDCDC"/>
      </a:accent5>
      <a:accent6>
        <a:srgbClr val="00D8D2"/>
      </a:accent6>
      <a:hlink>
        <a:srgbClr val="FFFFFF"/>
      </a:hlink>
      <a:folHlink>
        <a:srgbClr val="CFD1E7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478F8D"/>
        </a:lt1>
        <a:dk2>
          <a:srgbClr val="FFFFFF"/>
        </a:dk2>
        <a:lt2>
          <a:srgbClr val="276169"/>
        </a:lt2>
        <a:accent1>
          <a:srgbClr val="808080"/>
        </a:accent1>
        <a:accent2>
          <a:srgbClr val="33CCCC"/>
        </a:accent2>
        <a:accent3>
          <a:srgbClr val="B1C6C5"/>
        </a:accent3>
        <a:accent4>
          <a:srgbClr val="000000"/>
        </a:accent4>
        <a:accent5>
          <a:srgbClr val="C0C0C0"/>
        </a:accent5>
        <a:accent6>
          <a:srgbClr val="2DB9B9"/>
        </a:accent6>
        <a:hlink>
          <a:srgbClr val="5A889A"/>
        </a:hlink>
        <a:folHlink>
          <a:srgbClr val="8FB4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83C1C0"/>
        </a:lt1>
        <a:dk2>
          <a:srgbClr val="FFFFFF"/>
        </a:dk2>
        <a:lt2>
          <a:srgbClr val="009999"/>
        </a:lt2>
        <a:accent1>
          <a:srgbClr val="C0C0C0"/>
        </a:accent1>
        <a:accent2>
          <a:srgbClr val="00EEE8"/>
        </a:accent2>
        <a:accent3>
          <a:srgbClr val="C1DDDC"/>
        </a:accent3>
        <a:accent4>
          <a:srgbClr val="000000"/>
        </a:accent4>
        <a:accent5>
          <a:srgbClr val="DCDCDC"/>
        </a:accent5>
        <a:accent6>
          <a:srgbClr val="00D8D2"/>
        </a:accent6>
        <a:hlink>
          <a:srgbClr val="FF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5F5F5F"/>
        </a:dk2>
        <a:lt2>
          <a:srgbClr val="47979D"/>
        </a:lt2>
        <a:accent1>
          <a:srgbClr val="DDDDDD"/>
        </a:accent1>
        <a:accent2>
          <a:srgbClr val="9DCDCD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EBABA"/>
        </a:accent6>
        <a:hlink>
          <a:srgbClr val="CCFFFF"/>
        </a:hlink>
        <a:folHlink>
          <a:srgbClr val="CFD1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486B8E"/>
        </a:lt1>
        <a:dk2>
          <a:srgbClr val="FFFFFF"/>
        </a:dk2>
        <a:lt2>
          <a:srgbClr val="274369"/>
        </a:lt2>
        <a:accent1>
          <a:srgbClr val="B1BBCF"/>
        </a:accent1>
        <a:accent2>
          <a:srgbClr val="A7C5F1"/>
        </a:accent2>
        <a:accent3>
          <a:srgbClr val="B1BAC6"/>
        </a:accent3>
        <a:accent4>
          <a:srgbClr val="000000"/>
        </a:accent4>
        <a:accent5>
          <a:srgbClr val="D5DAE4"/>
        </a:accent5>
        <a:accent6>
          <a:srgbClr val="97B2DA"/>
        </a:accent6>
        <a:hlink>
          <a:srgbClr val="6A91C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8AA7C4"/>
        </a:lt1>
        <a:dk2>
          <a:srgbClr val="FFFFFF"/>
        </a:dk2>
        <a:lt2>
          <a:srgbClr val="3F6CA9"/>
        </a:lt2>
        <a:accent1>
          <a:srgbClr val="B1BBCF"/>
        </a:accent1>
        <a:accent2>
          <a:srgbClr val="85BEF7"/>
        </a:accent2>
        <a:accent3>
          <a:srgbClr val="C4D0DE"/>
        </a:accent3>
        <a:accent4>
          <a:srgbClr val="000000"/>
        </a:accent4>
        <a:accent5>
          <a:srgbClr val="D5DAE4"/>
        </a:accent5>
        <a:accent6>
          <a:srgbClr val="78ACE0"/>
        </a:accent6>
        <a:hlink>
          <a:srgbClr val="7A8FBA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8BA3C7"/>
        </a:dk2>
        <a:lt2>
          <a:srgbClr val="3F6CA9"/>
        </a:lt2>
        <a:accent1>
          <a:srgbClr val="C6CDDC"/>
        </a:accent1>
        <a:accent2>
          <a:srgbClr val="85BEF7"/>
        </a:accent2>
        <a:accent3>
          <a:srgbClr val="FFFFFF"/>
        </a:accent3>
        <a:accent4>
          <a:srgbClr val="000000"/>
        </a:accent4>
        <a:accent5>
          <a:srgbClr val="DFE3EB"/>
        </a:accent5>
        <a:accent6>
          <a:srgbClr val="78ACE0"/>
        </a:accent6>
        <a:hlink>
          <a:srgbClr val="A0AFCE"/>
        </a:hlink>
        <a:folHlink>
          <a:srgbClr val="88C7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967068"/>
        </a:lt1>
        <a:dk2>
          <a:srgbClr val="FFFFFF"/>
        </a:dk2>
        <a:lt2>
          <a:srgbClr val="6C4F4A"/>
        </a:lt2>
        <a:accent1>
          <a:srgbClr val="C6BEBA"/>
        </a:accent1>
        <a:accent2>
          <a:srgbClr val="C8A980"/>
        </a:accent2>
        <a:accent3>
          <a:srgbClr val="C9BBB9"/>
        </a:accent3>
        <a:accent4>
          <a:srgbClr val="000000"/>
        </a:accent4>
        <a:accent5>
          <a:srgbClr val="DFDBD9"/>
        </a:accent5>
        <a:accent6>
          <a:srgbClr val="B59973"/>
        </a:accent6>
        <a:hlink>
          <a:srgbClr val="C68B6E"/>
        </a:hlink>
        <a:folHlink>
          <a:srgbClr val="E393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6B0AC"/>
        </a:lt1>
        <a:dk2>
          <a:srgbClr val="FFFFFF"/>
        </a:dk2>
        <a:lt2>
          <a:srgbClr val="8A645E"/>
        </a:lt2>
        <a:accent1>
          <a:srgbClr val="C6BEBA"/>
        </a:accent1>
        <a:accent2>
          <a:srgbClr val="AC936A"/>
        </a:accent2>
        <a:accent3>
          <a:srgbClr val="DFD4D2"/>
        </a:accent3>
        <a:accent4>
          <a:srgbClr val="000000"/>
        </a:accent4>
        <a:accent5>
          <a:srgbClr val="DFDBD9"/>
        </a:accent5>
        <a:accent6>
          <a:srgbClr val="9B855F"/>
        </a:accent6>
        <a:hlink>
          <a:srgbClr val="E48982"/>
        </a:hlink>
        <a:folHlink>
          <a:srgbClr val="CAB5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948682"/>
        </a:dk2>
        <a:lt2>
          <a:srgbClr val="8A645E"/>
        </a:lt2>
        <a:accent1>
          <a:srgbClr val="C6BEBA"/>
        </a:accent1>
        <a:accent2>
          <a:srgbClr val="BEAA8A"/>
        </a:accent2>
        <a:accent3>
          <a:srgbClr val="FFFFFF"/>
        </a:accent3>
        <a:accent4>
          <a:srgbClr val="000000"/>
        </a:accent4>
        <a:accent5>
          <a:srgbClr val="DFDBD9"/>
        </a:accent5>
        <a:accent6>
          <a:srgbClr val="AC9A7D"/>
        </a:accent6>
        <a:hlink>
          <a:srgbClr val="D7B6B1"/>
        </a:hlink>
        <a:folHlink>
          <a:srgbClr val="C7CA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TM01068997</Template>
  <TotalTime>2119</TotalTime>
  <Words>536</Words>
  <Application>Microsoft Macintosh PowerPoint</Application>
  <PresentationFormat>On-screen Show (4:3)</PresentationFormat>
  <Paragraphs>117</Paragraphs>
  <Slides>9</Slides>
  <Notes>7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TM01068997</vt:lpstr>
      <vt:lpstr>American Sign Language</vt:lpstr>
      <vt:lpstr>Table of Contents</vt:lpstr>
      <vt:lpstr>ASL</vt:lpstr>
      <vt:lpstr>ASL Pronunciation</vt:lpstr>
      <vt:lpstr>How to learn ASL?</vt:lpstr>
      <vt:lpstr>Apps in ASL</vt:lpstr>
      <vt:lpstr>Apps in ASL</vt:lpstr>
      <vt:lpstr>Fun Facts about ASL</vt:lpstr>
      <vt:lpstr>Closing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Sign Language</dc:title>
  <dc:subject/>
  <dc:creator/>
  <cp:keywords/>
  <dc:description/>
  <cp:lastModifiedBy>Lindsay</cp:lastModifiedBy>
  <cp:revision>39</cp:revision>
  <cp:lastPrinted>1601-01-01T00:00:00Z</cp:lastPrinted>
  <dcterms:created xsi:type="dcterms:W3CDTF">1601-01-01T00:00:00Z</dcterms:created>
  <dcterms:modified xsi:type="dcterms:W3CDTF">2016-10-19T12:14:48Z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TC010689971033</vt:lpwstr>
  </property>
</Properties>
</file>