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62" r:id="rId5"/>
    <p:sldId id="261" r:id="rId6"/>
    <p:sldId id="259" r:id="rId7"/>
    <p:sldId id="260" r:id="rId8"/>
    <p:sldId id="258" r:id="rId9"/>
    <p:sldId id="265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5B93D7"/>
    <a:srgbClr val="6B9EDB"/>
    <a:srgbClr val="0000FF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7295" autoAdjust="0"/>
  </p:normalViewPr>
  <p:slideViewPr>
    <p:cSldViewPr snapToGrid="0">
      <p:cViewPr>
        <p:scale>
          <a:sx n="66" d="100"/>
          <a:sy n="66" d="100"/>
        </p:scale>
        <p:origin x="-102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F48D2-1AE7-46D6-8329-7754C44B4738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BECA-5253-44AB-B002-80297930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0" baseline="0" dirty="0" smtClean="0"/>
              <a:t> Alt text provided. 6X6 Rule adhered to.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8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Graphic Design: Merged piggy bank and stack of money together in </a:t>
            </a:r>
            <a:r>
              <a:rPr lang="en-US" b="0" baseline="0" dirty="0" err="1" smtClean="0"/>
              <a:t>Photshop</a:t>
            </a:r>
            <a:r>
              <a:rPr lang="en-US" b="0" baseline="0" dirty="0" smtClean="0"/>
              <a:t> as one picture. 6X6 Rule adhered 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Design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Notes: </a:t>
            </a:r>
            <a:r>
              <a:rPr lang="en-US" b="0" baseline="0" dirty="0" smtClean="0"/>
              <a:t>Email Address: Financial Aid email address provided. External Link: DoE website provided. 6X6 Rule adhered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2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Alt text provided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Alt text provided. 6X6 Rule adhered to. Quote contains caption/verbiage.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Graphic edit: </a:t>
            </a:r>
            <a:r>
              <a:rPr lang="en-US" dirty="0" smtClean="0"/>
              <a:t>Changed size of pigs</a:t>
            </a:r>
            <a:r>
              <a:rPr lang="en-US" baseline="0" dirty="0" smtClean="0"/>
              <a:t> to correlate with percentages. Text Overlay: Percentages are text overlays. Alt text provided. </a:t>
            </a:r>
            <a:r>
              <a:rPr lang="en-US" b="0" baseline="0" dirty="0" smtClean="0"/>
              <a:t>6X6 Rule adhered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Alt text provided. 6X6 Rule adhered to. Quotes contains caption/verbiage.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Graphic Edit:  Added signage to background (4 times). Text Overlay: </a:t>
            </a:r>
            <a:r>
              <a:rPr lang="en-US" dirty="0" smtClean="0"/>
              <a:t>Text overlay on</a:t>
            </a:r>
            <a:r>
              <a:rPr lang="en-US" baseline="0" dirty="0" smtClean="0"/>
              <a:t> campus signage and cloud. Alt text provided for all signs, background and cloud. </a:t>
            </a:r>
            <a:r>
              <a:rPr lang="en-US" b="0" baseline="0" dirty="0" smtClean="0"/>
              <a:t>6X6 Rule adhered to. Graphics: Clouds contain caption/verbiage.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Alt text provided. 6X6 Rule adhered to. Quotes contains caption/verbiage.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Graphic Edit: Added signage to background. </a:t>
            </a:r>
            <a:r>
              <a:rPr lang="en-US" b="0" dirty="0" smtClean="0"/>
              <a:t>Text </a:t>
            </a:r>
            <a:r>
              <a:rPr lang="en-US" dirty="0" smtClean="0"/>
              <a:t>overlay: Text overlay on college signage. External Links: College</a:t>
            </a:r>
            <a:r>
              <a:rPr lang="en-US" baseline="0" dirty="0" smtClean="0"/>
              <a:t> and universities are linked to respective websites about cost of tuition (5). Alt text provided. </a:t>
            </a:r>
            <a:r>
              <a:rPr lang="en-US" b="0" baseline="0" dirty="0" smtClean="0"/>
              <a:t>6X6 Rule adhered to. Quote contains caption/verbiage.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6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Design </a:t>
            </a:r>
            <a:r>
              <a:rPr lang="en-US" b="1" dirty="0" smtClean="0"/>
              <a:t>Notes: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Text overlay: Text overlay on background. Alt text provided. 6X6 Rule adhered to.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5BECA-5253-44AB-B002-8029793065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0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8AD0-A2BA-45B0-BD28-D0513B23C30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Last Update 10/19/2012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71E9-15E4-4883-A10A-E4226E5D4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mailto:http://studentaid.ed.gov/redirects/college-gov" TargetMode="External"/><Relationship Id="rId5" Type="http://schemas.openxmlformats.org/officeDocument/2006/relationships/hyperlink" Target="mailto:finaid@brevardcc.edu" TargetMode="Externa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ma"/><Relationship Id="rId7" Type="http://schemas.openxmlformats.org/officeDocument/2006/relationships/image" Target="../media/image6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m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7.wma"/><Relationship Id="rId7" Type="http://schemas.openxmlformats.org/officeDocument/2006/relationships/image" Target="../media/image10.jpeg"/><Relationship Id="rId2" Type="http://schemas.microsoft.com/office/2007/relationships/media" Target="../media/media7.wma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vardcc.edu/admissions/financial-aid-scholarships/financial-aid-information/need-determination.cfm" TargetMode="External"/><Relationship Id="rId13" Type="http://schemas.openxmlformats.org/officeDocument/2006/relationships/image" Target="../media/image2.png"/><Relationship Id="rId3" Type="http://schemas.openxmlformats.org/officeDocument/2006/relationships/audio" Target="../media/media9.wma"/><Relationship Id="rId7" Type="http://schemas.openxmlformats.org/officeDocument/2006/relationships/image" Target="../media/image14.png"/><Relationship Id="rId12" Type="http://schemas.openxmlformats.org/officeDocument/2006/relationships/hyperlink" Target="http://www.sfa.ufl.edu/basics/cost-of-attendance/" TargetMode="External"/><Relationship Id="rId2" Type="http://schemas.microsoft.com/office/2007/relationships/media" Target="../media/media9.wma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11" Type="http://schemas.openxmlformats.org/officeDocument/2006/relationships/hyperlink" Target="http://usfweb2.usf.edu/uco/cashaccounting/Tuition%20and%20Fees%202013-DIFF.PDF" TargetMode="External"/><Relationship Id="rId5" Type="http://schemas.openxmlformats.org/officeDocument/2006/relationships/notesSlide" Target="../notesSlides/notesSlide8.xml"/><Relationship Id="rId10" Type="http://schemas.openxmlformats.org/officeDocument/2006/relationships/hyperlink" Target="http://admissions.fsu.edu/freshman/finances/costs.cfm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admissions.ucf.edu/co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ggybankgraduatemoney.jpg" title="Piggy bank with graduation cap and one dollar bill"/>
          <p:cNvPicPr>
            <a:picLocks noChangeAspect="1"/>
          </p:cNvPicPr>
          <p:nvPr/>
        </p:nvPicPr>
        <p:blipFill>
          <a:blip r:embed="rId5" cstate="print"/>
          <a:srcRect l="18039" r="18294"/>
          <a:stretch>
            <a:fillRect/>
          </a:stretch>
        </p:blipFill>
        <p:spPr>
          <a:xfrm>
            <a:off x="168476" y="894065"/>
            <a:ext cx="5119278" cy="5361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7315" y="1085389"/>
            <a:ext cx="372646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SPEND</a:t>
            </a:r>
          </a:p>
          <a:p>
            <a:pPr algn="ctr"/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Money</a:t>
            </a:r>
          </a:p>
          <a:p>
            <a:pPr algn="ctr"/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Time</a:t>
            </a:r>
          </a:p>
          <a:p>
            <a:pPr algn="ctr"/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Resources</a:t>
            </a:r>
          </a:p>
          <a:p>
            <a:pPr algn="ctr"/>
            <a:r>
              <a:rPr lang="en-US" sz="88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WISELY</a:t>
            </a:r>
            <a:endParaRPr lang="en-US" sz="88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43" y="474003"/>
            <a:ext cx="841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Welcome to Brevard Community College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086" y="6542469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Shutterstock.com</a:t>
            </a:r>
            <a:endParaRPr lang="en-US" sz="1200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8475" y="6400800"/>
            <a:ext cx="196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Last Update 10/19/2012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2128">
        <p14:reveal/>
      </p:transition>
    </mc:Choice>
    <mc:Fallback>
      <p:transition spd="slow" advTm="22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3" y="1229677"/>
            <a:ext cx="2579018" cy="424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0760" y="1076455"/>
            <a:ext cx="276223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SPENDing</a:t>
            </a:r>
            <a:endParaRPr lang="en-US" sz="48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Money</a:t>
            </a:r>
          </a:p>
          <a:p>
            <a:pPr algn="ct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Time</a:t>
            </a:r>
          </a:p>
          <a:p>
            <a:pPr algn="ct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Resources</a:t>
            </a:r>
          </a:p>
          <a:p>
            <a:pPr algn="ctr"/>
            <a:r>
              <a:rPr lang="en-US" sz="5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WISELY</a:t>
            </a:r>
            <a:endParaRPr lang="en-US" sz="54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903" y="644902"/>
            <a:ext cx="232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Thank you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3446" y="1196282"/>
            <a:ext cx="82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for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1733" y="6545330"/>
            <a:ext cx="306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 courtesy of sayradio.net and 123rf.com</a:t>
            </a:r>
            <a:endParaRPr lang="en-US" sz="12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8585">
        <p14:reveal/>
      </p:transition>
    </mc:Choice>
    <mc:Fallback>
      <p:transition spd="slow" advTm="385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958" y="312301"/>
            <a:ext cx="748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more information, contact </a:t>
            </a:r>
            <a:r>
              <a:rPr lang="en-US" sz="3200" dirty="0" smtClean="0">
                <a:hlinkClick r:id="rId5"/>
              </a:rPr>
              <a:t>Financial Aid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34396" y="1724039"/>
            <a:ext cx="645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 visit the </a:t>
            </a:r>
            <a:r>
              <a:rPr lang="en-US" sz="3200" dirty="0" smtClean="0">
                <a:hlinkClick r:id="rId6"/>
              </a:rPr>
              <a:t>Federal Student </a:t>
            </a:r>
            <a:r>
              <a:rPr lang="en-US" sz="3200" dirty="0" smtClean="0">
                <a:hlinkClick r:id="rId6"/>
              </a:rPr>
              <a:t>Aid Office</a:t>
            </a:r>
          </a:p>
          <a:p>
            <a:r>
              <a:rPr lang="en-US" sz="3200" dirty="0" smtClean="0">
                <a:hlinkClick r:id="rId6"/>
              </a:rPr>
              <a:t>of </a:t>
            </a:r>
            <a:r>
              <a:rPr lang="en-US" sz="3200" dirty="0" smtClean="0">
                <a:hlinkClick r:id="rId6"/>
              </a:rPr>
              <a:t>the U.S. Department of Education</a:t>
            </a:r>
            <a:endParaRPr lang="en-US" sz="3200" dirty="0"/>
          </a:p>
        </p:txBody>
      </p:sp>
      <p:pic>
        <p:nvPicPr>
          <p:cNvPr id="6" name="Picture 5" title="Piggy bank rolling in mone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338"/>
            <a:ext cx="9144000" cy="3796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5795" y="6574500"/>
            <a:ext cx="1699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iStock.com</a:t>
            </a:r>
            <a:endParaRPr lang="en-US" sz="1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6129" y="1030514"/>
            <a:ext cx="256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321-632-1111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8475" y="6559110"/>
            <a:ext cx="196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Last Update 10/19/2012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7486" y="6574500"/>
            <a:ext cx="235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Presented By: Christi DiSturco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686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643">
        <p14:reveal/>
      </p:transition>
    </mc:Choice>
    <mc:Fallback>
      <p:transition spd="slow" advTm="31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naonpig.jpg" title="Figure thinking on piggy ban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1372" y="6541753"/>
            <a:ext cx="203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iStock.com</a:t>
            </a:r>
            <a:endParaRPr lang="en-US" sz="12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2673">
        <p14:reveal/>
      </p:transition>
    </mc:Choice>
    <mc:Fallback>
      <p:transition spd="slow" advTm="426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olmoneypig.jpg" title="Pig with sunglasses and stack of money"/>
          <p:cNvPicPr>
            <a:picLocks noChangeAspect="1"/>
          </p:cNvPicPr>
          <p:nvPr/>
        </p:nvPicPr>
        <p:blipFill>
          <a:blip r:embed="rId5"/>
          <a:srcRect b="5556"/>
          <a:stretch>
            <a:fillRect/>
          </a:stretch>
        </p:blipFill>
        <p:spPr>
          <a:xfrm>
            <a:off x="4325257" y="519499"/>
            <a:ext cx="4750215" cy="613836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52400" y="275771"/>
            <a:ext cx="4608286" cy="3730172"/>
          </a:xfrm>
          <a:prstGeom prst="wedgeRoundRectCallout">
            <a:avLst>
              <a:gd name="adj1" fmla="val 68834"/>
              <a:gd name="adj2" fmla="val 10250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COLLEGE DEGREE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earn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average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$1,000,000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a lifetime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someone with 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school diploma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2499" y="6519368"/>
            <a:ext cx="1988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iStock.com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398" y="6150036"/>
            <a:ext cx="417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Ewert</a:t>
            </a:r>
            <a:r>
              <a:rPr lang="en-US" sz="1200" dirty="0"/>
              <a:t>, S. (</a:t>
            </a:r>
            <a:r>
              <a:rPr lang="en-US" sz="1200" dirty="0" err="1"/>
              <a:t>n.d.</a:t>
            </a:r>
            <a:r>
              <a:rPr lang="en-US" sz="1200" dirty="0"/>
              <a:t>). What It’s Worth: Field of Training and Economic Status in 2009. </a:t>
            </a:r>
            <a:r>
              <a:rPr lang="en-US" sz="1200" i="1" dirty="0"/>
              <a:t>Household Economic Studies</a:t>
            </a:r>
            <a:r>
              <a:rPr lang="en-US" sz="1200" dirty="0"/>
              <a:t>. Retrieved </a:t>
            </a:r>
            <a:r>
              <a:rPr lang="en-US" sz="1200" dirty="0" smtClean="0"/>
              <a:t>Oct. </a:t>
            </a:r>
            <a:r>
              <a:rPr lang="en-US" sz="1200" dirty="0"/>
              <a:t>12, 2012, from www.census.gov/prod/2012pubs/p70-129.pdf 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4483">
        <p14:reveal/>
      </p:transition>
    </mc:Choice>
    <mc:Fallback>
      <p:transition spd="slow" advTm="34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8063" y="3818823"/>
            <a:ext cx="491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  The difference in salary between    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someone with an associate's degree and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someone with a high school diploma.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" y="2"/>
            <a:ext cx="4397820" cy="3413038"/>
            <a:chOff x="9" y="2"/>
            <a:chExt cx="4397820" cy="3413038"/>
          </a:xfrm>
        </p:grpSpPr>
        <p:pic>
          <p:nvPicPr>
            <p:cNvPr id="7" name="Picture 6" descr="shinnyyellowpig.jpg" title="Shiny golden pig 61%"/>
            <p:cNvPicPr>
              <a:picLocks noChangeAspect="1"/>
            </p:cNvPicPr>
            <p:nvPr/>
          </p:nvPicPr>
          <p:blipFill>
            <a:blip r:embed="rId7"/>
            <a:srcRect l="6911" t="5926" r="7302" b="9206"/>
            <a:stretch>
              <a:fillRect/>
            </a:stretch>
          </p:blipFill>
          <p:spPr>
            <a:xfrm>
              <a:off x="9" y="2"/>
              <a:ext cx="4397820" cy="341303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18063" y="910310"/>
              <a:ext cx="232948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61%</a:t>
              </a:r>
              <a:endPara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73716" y="728878"/>
            <a:ext cx="481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difference in salary between someone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with a bachelor’s degree and someone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with a high school diploma</a:t>
            </a:r>
            <a:r>
              <a:rPr lang="en-US" sz="2000" b="1" dirty="0" smtClean="0">
                <a:latin typeface="Tekton Pro Ext" pitchFamily="34" charset="0"/>
              </a:rPr>
              <a:t>.</a:t>
            </a:r>
            <a:endParaRPr lang="en-US" sz="2000" b="1" dirty="0">
              <a:latin typeface="Tekton Pro Ext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3383" y="2932054"/>
            <a:ext cx="3728623" cy="2766478"/>
            <a:chOff x="5373383" y="2932054"/>
            <a:chExt cx="3728623" cy="2766478"/>
          </a:xfrm>
        </p:grpSpPr>
        <p:pic>
          <p:nvPicPr>
            <p:cNvPr id="9" name="Picture 8" descr="shinnyyellowpig.jpg" title="Shiny golden pig 25%"/>
            <p:cNvPicPr>
              <a:picLocks noChangeAspect="1"/>
            </p:cNvPicPr>
            <p:nvPr/>
          </p:nvPicPr>
          <p:blipFill>
            <a:blip r:embed="rId7"/>
            <a:srcRect l="6911" t="5926" r="7302" b="9206"/>
            <a:stretch>
              <a:fillRect/>
            </a:stretch>
          </p:blipFill>
          <p:spPr>
            <a:xfrm flipH="1">
              <a:off x="5373383" y="2932054"/>
              <a:ext cx="3728623" cy="27664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34629" y="3761295"/>
              <a:ext cx="1669142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6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r>
                <a:rPr lang="en-US" sz="6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</a:t>
              </a:r>
              <a:r>
                <a:rPr lang="en-US" sz="6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%</a:t>
              </a:r>
              <a:endPara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07149" y="6473279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Photos courtesy of clipartof.com</a:t>
            </a:r>
            <a:endParaRPr lang="en-US" sz="1100" dirty="0"/>
          </a:p>
        </p:txBody>
      </p:sp>
      <p:pic>
        <p:nvPicPr>
          <p:cNvPr id="3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88171" y="1401721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0630" y="6255288"/>
            <a:ext cx="52427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Education pays. (2012, March 23). </a:t>
            </a:r>
            <a:r>
              <a:rPr lang="en-US" sz="1200" i="1" dirty="0"/>
              <a:t>U.S. Bureau of Labor Statistics</a:t>
            </a:r>
            <a:r>
              <a:rPr lang="en-US" sz="1200" dirty="0"/>
              <a:t>. Retrieved </a:t>
            </a:r>
            <a:r>
              <a:rPr lang="en-US" sz="1200" dirty="0" smtClean="0"/>
              <a:t>Oct. 19</a:t>
            </a:r>
            <a:r>
              <a:rPr lang="en-US" sz="1200" dirty="0"/>
              <a:t>, 2012, from http://www.bls.gov/emp/ep_chart_001.htm  </a:t>
            </a:r>
          </a:p>
          <a:p>
            <a:endParaRPr lang="en-US" sz="1400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6910">
        <p14:reveal/>
      </p:transition>
    </mc:Choice>
    <mc:Fallback>
      <p:transition spd="slow" advTm="66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andpig.jpg" title="girl looking at piggy ban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59267"/>
            <a:ext cx="9144000" cy="60941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422400" y="493486"/>
            <a:ext cx="3018973" cy="2815771"/>
          </a:xfrm>
          <a:prstGeom prst="wedgeRoundRectCallout">
            <a:avLst>
              <a:gd name="adj1" fmla="val 8214"/>
              <a:gd name="adj2" fmla="val 7447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Problem!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offers classes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Nights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Weekends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522686" y="174171"/>
            <a:ext cx="3018973" cy="1306286"/>
          </a:xfrm>
          <a:prstGeom prst="wedgeRoundRectCallout">
            <a:avLst>
              <a:gd name="adj1" fmla="val 3887"/>
              <a:gd name="adj2" fmla="val 6055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I’m REALLY busy!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2400" y="6495756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Shutterstock.com</a:t>
            </a:r>
            <a:endParaRPr lang="en-US" sz="12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4257">
        <p14:reveal/>
      </p:transition>
    </mc:Choice>
    <mc:Fallback>
      <p:transition spd="slow" advTm="54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gclouds.jpg" title="Piggy bank looking into the cloud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14513"/>
            <a:ext cx="9144000" cy="6481243"/>
          </a:xfrm>
          <a:prstGeom prst="rect">
            <a:avLst/>
          </a:prstGeom>
        </p:spPr>
      </p:pic>
      <p:sp>
        <p:nvSpPr>
          <p:cNvPr id="6" name="Cloud 5" title="Cloud- BCC has 4 campuses"/>
          <p:cNvSpPr/>
          <p:nvPr/>
        </p:nvSpPr>
        <p:spPr>
          <a:xfrm>
            <a:off x="533400" y="304800"/>
            <a:ext cx="4894943" cy="2819400"/>
          </a:xfrm>
          <a:prstGeom prst="cloud">
            <a:avLst/>
          </a:prstGeom>
          <a:solidFill>
            <a:srgbClr val="EEECE1">
              <a:alpha val="70980"/>
            </a:srgbClr>
          </a:solidFill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BCC has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Campuses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355771" y="2191657"/>
            <a:ext cx="3585029" cy="1640111"/>
          </a:xfrm>
          <a:prstGeom prst="cloudCallout">
            <a:avLst>
              <a:gd name="adj1" fmla="val 20618"/>
              <a:gd name="adj2" fmla="val 764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0286" y="4337111"/>
            <a:ext cx="1687283" cy="1937369"/>
            <a:chOff x="5370286" y="4337111"/>
            <a:chExt cx="1687283" cy="1937369"/>
          </a:xfrm>
        </p:grpSpPr>
        <p:sp>
          <p:nvSpPr>
            <p:cNvPr id="23" name="Rectangle 22"/>
            <p:cNvSpPr/>
            <p:nvPr/>
          </p:nvSpPr>
          <p:spPr>
            <a:xfrm>
              <a:off x="6157986" y="5312908"/>
              <a:ext cx="128512" cy="96157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70286" y="4337111"/>
              <a:ext cx="1687283" cy="961572"/>
              <a:chOff x="5370286" y="4337111"/>
              <a:chExt cx="1687283" cy="961572"/>
            </a:xfrm>
          </p:grpSpPr>
          <p:sp>
            <p:nvSpPr>
              <p:cNvPr id="22" name="Round Diagonal Corner Rectangle 21" title="Sign- Titusville Campus"/>
              <p:cNvSpPr/>
              <p:nvPr/>
            </p:nvSpPr>
            <p:spPr>
              <a:xfrm>
                <a:off x="5370286" y="4337111"/>
                <a:ext cx="1687283" cy="961572"/>
              </a:xfrm>
              <a:prstGeom prst="round2DiagRect">
                <a:avLst/>
              </a:prstGeom>
              <a:solidFill>
                <a:schemeClr val="bg1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lang="en-US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TITUSVILLE CAMPUS</a:t>
                </a:r>
              </a:p>
            </p:txBody>
          </p:sp>
          <p:pic>
            <p:nvPicPr>
              <p:cNvPr id="24" name="Picture 23" descr="BCClogo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8422" y="4499462"/>
                <a:ext cx="1080303" cy="409419"/>
              </a:xfrm>
              <a:prstGeom prst="rect">
                <a:avLst/>
              </a:prstGeom>
            </p:spPr>
          </p:pic>
        </p:grpSp>
      </p:grpSp>
      <p:grpSp>
        <p:nvGrpSpPr>
          <p:cNvPr id="25" name="Group 24" title="Sign- Palm Bay Campus"/>
          <p:cNvGrpSpPr/>
          <p:nvPr/>
        </p:nvGrpSpPr>
        <p:grpSpPr>
          <a:xfrm>
            <a:off x="172690" y="3118259"/>
            <a:ext cx="1513114" cy="1857829"/>
            <a:chOff x="533400" y="3505200"/>
            <a:chExt cx="1828800" cy="2438400"/>
          </a:xfrm>
        </p:grpSpPr>
        <p:sp>
          <p:nvSpPr>
            <p:cNvPr id="26" name="Round Diagonal Corner Rectangle 25"/>
            <p:cNvSpPr/>
            <p:nvPr/>
          </p:nvSpPr>
          <p:spPr>
            <a:xfrm>
              <a:off x="533400" y="3505200"/>
              <a:ext cx="1828800" cy="1219200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PALM BAY CAMPUS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4724400"/>
              <a:ext cx="1524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BCC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460" y="3671888"/>
              <a:ext cx="1281112" cy="519112"/>
            </a:xfrm>
            <a:prstGeom prst="rect">
              <a:avLst/>
            </a:prstGeom>
          </p:spPr>
        </p:pic>
      </p:grpSp>
      <p:grpSp>
        <p:nvGrpSpPr>
          <p:cNvPr id="16" name="Group 15" title="Sign- Cocoa Campus"/>
          <p:cNvGrpSpPr/>
          <p:nvPr/>
        </p:nvGrpSpPr>
        <p:grpSpPr>
          <a:xfrm>
            <a:off x="3280741" y="3816121"/>
            <a:ext cx="1694542" cy="1995715"/>
            <a:chOff x="533400" y="3505200"/>
            <a:chExt cx="1828800" cy="2438400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533400" y="3505200"/>
              <a:ext cx="1828800" cy="1219200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COCOA CAMPUS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400" y="4724400"/>
              <a:ext cx="1524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BCC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460" y="3671888"/>
              <a:ext cx="1281112" cy="519112"/>
            </a:xfrm>
            <a:prstGeom prst="rect">
              <a:avLst/>
            </a:prstGeom>
          </p:spPr>
        </p:pic>
      </p:grpSp>
      <p:grpSp>
        <p:nvGrpSpPr>
          <p:cNvPr id="17" name="Group 16" title="Sign- Melbourne Campus"/>
          <p:cNvGrpSpPr/>
          <p:nvPr/>
        </p:nvGrpSpPr>
        <p:grpSpPr>
          <a:xfrm>
            <a:off x="1233714" y="4260232"/>
            <a:ext cx="1774371" cy="2002971"/>
            <a:chOff x="533400" y="3505200"/>
            <a:chExt cx="1828800" cy="2438400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533400" y="3505200"/>
              <a:ext cx="1828800" cy="1219200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MELBOURNE CAMPUS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4724400"/>
              <a:ext cx="1524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BCC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3460" y="3671888"/>
              <a:ext cx="1281112" cy="51911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733128" y="2569026"/>
            <a:ext cx="2978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close to where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live &amp; work!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02400" y="6495756"/>
            <a:ext cx="248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Shutterstock.com</a:t>
            </a:r>
            <a:endParaRPr lang="en-US" sz="12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7490">
        <p14:reveal/>
      </p:transition>
    </mc:Choice>
    <mc:Fallback>
      <p:transition spd="slow" advTm="674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lvesofpigs.jpg" title="Shelves full of piggy ban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592"/>
            <a:ext cx="9143999" cy="653396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315031" y="1698172"/>
            <a:ext cx="2126342" cy="1233716"/>
          </a:xfrm>
          <a:prstGeom prst="wedgeRoundRectCallout">
            <a:avLst>
              <a:gd name="adj1" fmla="val -38421"/>
              <a:gd name="adj2" fmla="val 99215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get lost in a crowd!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383316" y="2975430"/>
            <a:ext cx="4659085" cy="2010230"/>
          </a:xfrm>
          <a:prstGeom prst="wedgeRoundRectCallout">
            <a:avLst>
              <a:gd name="adj1" fmla="val -32388"/>
              <a:gd name="adj2" fmla="val 8434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 offers small class sizes &amp; individual attention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833257" y="889002"/>
            <a:ext cx="4209144" cy="1331687"/>
          </a:xfrm>
          <a:prstGeom prst="cloudCallout">
            <a:avLst>
              <a:gd name="adj1" fmla="val 62"/>
              <a:gd name="adj2" fmla="val -9254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4301" y="1146633"/>
            <a:ext cx="3826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they say?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hear anything from up here!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9487" y="6533963"/>
            <a:ext cx="245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Shutterstock.com</a:t>
            </a:r>
            <a:endParaRPr lang="en-US" sz="1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8252">
        <p14:reveal/>
      </p:transition>
    </mc:Choice>
    <mc:Fallback>
      <p:transition spd="slow" advTm="48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pigingrass.jpg" title="Green piggy bank in gras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268"/>
            <a:ext cx="9144000" cy="658100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029316" y="3555998"/>
            <a:ext cx="4100166" cy="2496457"/>
          </a:xfrm>
          <a:prstGeom prst="wedgeRoundRectCallout">
            <a:avLst>
              <a:gd name="adj1" fmla="val -56049"/>
              <a:gd name="adj2" fmla="val 350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up to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$30,000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attending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2 years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title="Wooden signs pointing right"/>
          <p:cNvPicPr>
            <a:picLocks noChangeAspect="1" noChangeArrowheads="1"/>
          </p:cNvPicPr>
          <p:nvPr/>
        </p:nvPicPr>
        <p:blipFill>
          <a:blip r:embed="rId7"/>
          <a:srcRect l="16553" t="10500" r="3930" b="35386"/>
          <a:stretch>
            <a:fillRect/>
          </a:stretch>
        </p:blipFill>
        <p:spPr bwMode="auto">
          <a:xfrm>
            <a:off x="5312225" y="217721"/>
            <a:ext cx="3817257" cy="291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17765" y="40640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BCC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7765" y="943529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UCF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7765" y="1509682"/>
            <a:ext cx="66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FSU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7765" y="2032293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USF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7765" y="2583931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UF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8413" y="467959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$10,236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8413" y="1001485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$16,692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8413" y="153851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$18,762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8413" y="2075543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$16,775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8413" y="261257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,105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2551" y="7268"/>
            <a:ext cx="262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Per Academic Year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7194" y="6581001"/>
            <a:ext cx="223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bigstock.com</a:t>
            </a:r>
            <a:endParaRPr lang="en-US" sz="12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1268">
        <p14:reveal/>
      </p:transition>
    </mc:Choice>
    <mc:Fallback>
      <p:transition spd="slow" advTm="61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dpigred.jpg" title="Piggy bank with graduation cap on cherry wood background"/>
          <p:cNvPicPr>
            <a:picLocks noChangeAspect="1"/>
          </p:cNvPicPr>
          <p:nvPr/>
        </p:nvPicPr>
        <p:blipFill>
          <a:blip r:embed="rId5"/>
          <a:srcRect l="10154"/>
          <a:stretch>
            <a:fillRect/>
          </a:stretch>
        </p:blipFill>
        <p:spPr>
          <a:xfrm>
            <a:off x="18" y="1"/>
            <a:ext cx="9143982" cy="66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4856" y="682172"/>
            <a:ext cx="3643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Did you know?</a:t>
            </a:r>
            <a:endParaRPr 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86701" y="6610029"/>
            <a:ext cx="20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123rf.com</a:t>
            </a:r>
            <a:endParaRPr lang="en-US" sz="12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8580">
        <p14:reveal/>
      </p:transition>
    </mc:Choice>
    <mc:Fallback>
      <p:transition spd="slow" advTm="485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8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5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.4|6.1|5.4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607</Words>
  <Application>Microsoft Office PowerPoint</Application>
  <PresentationFormat>On-screen Show (4:3)</PresentationFormat>
  <Paragraphs>112</Paragraphs>
  <Slides>11</Slides>
  <Notes>11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BCC\Microsoft Campus Agreement #01C30285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 Wisely</dc:title>
  <dc:creator>cdisturco@knights.ucf.edu</dc:creator>
  <cp:lastModifiedBy>Brevard Community College</cp:lastModifiedBy>
  <cp:revision>134</cp:revision>
  <dcterms:created xsi:type="dcterms:W3CDTF">2008-11-25T21:14:08Z</dcterms:created>
  <dcterms:modified xsi:type="dcterms:W3CDTF">2012-10-19T23:24:51Z</dcterms:modified>
</cp:coreProperties>
</file>